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9" r:id="rId2"/>
    <p:sldId id="267" r:id="rId3"/>
    <p:sldId id="290"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300" r:id="rId21"/>
    <p:sldId id="284" r:id="rId22"/>
    <p:sldId id="285" r:id="rId23"/>
    <p:sldId id="286" r:id="rId24"/>
    <p:sldId id="287" r:id="rId25"/>
    <p:sldId id="288" r:id="rId26"/>
    <p:sldId id="298" r:id="rId27"/>
    <p:sldId id="289" r:id="rId28"/>
  </p:sldIdLst>
  <p:sldSz cx="9144000" cy="6858000" type="screen4x3"/>
  <p:notesSz cx="7010400" cy="92964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5">
          <p15:clr>
            <a:srgbClr val="A4A3A4"/>
          </p15:clr>
        </p15:guide>
        <p15:guide id="2" orient="horz" pos="1678">
          <p15:clr>
            <a:srgbClr val="A4A3A4"/>
          </p15:clr>
        </p15:guide>
        <p15:guide id="3" orient="horz" pos="2767">
          <p15:clr>
            <a:srgbClr val="A4A3A4"/>
          </p15:clr>
        </p15:guide>
        <p15:guide id="4" pos="4377">
          <p15:clr>
            <a:srgbClr val="A4A3A4"/>
          </p15:clr>
        </p15:guide>
        <p15:guide id="5" pos="3645">
          <p15:clr>
            <a:srgbClr val="A4A3A4"/>
          </p15:clr>
        </p15:guide>
        <p15:guide id="6" pos="7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3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899" autoAdjust="0"/>
    <p:restoredTop sz="95811" autoAdjust="0"/>
  </p:normalViewPr>
  <p:slideViewPr>
    <p:cSldViewPr snapToGrid="0" snapToObjects="1" showGuides="1">
      <p:cViewPr varScale="1">
        <p:scale>
          <a:sx n="86" d="100"/>
          <a:sy n="86" d="100"/>
        </p:scale>
        <p:origin x="926" y="58"/>
      </p:cViewPr>
      <p:guideLst>
        <p:guide orient="horz" pos="1345"/>
        <p:guide orient="horz" pos="1678"/>
        <p:guide orient="horz" pos="2767"/>
        <p:guide pos="4377"/>
        <p:guide pos="3645"/>
        <p:guide pos="72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FCC7505-DB07-41B9-8336-3E0982DAABCB}" type="datetimeFigureOut">
              <a:rPr lang="en-CA" smtClean="0"/>
              <a:t>2024-02-15</a:t>
            </a:fld>
            <a:endParaRPr lang="en-CA"/>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A2FD3FF3-1FB7-4BD4-A047-B2E874186721}" type="slidenum">
              <a:rPr lang="en-CA" smtClean="0"/>
              <a:t>‹#›</a:t>
            </a:fld>
            <a:endParaRPr lang="en-CA"/>
          </a:p>
        </p:txBody>
      </p:sp>
    </p:spTree>
    <p:extLst>
      <p:ext uri="{BB962C8B-B14F-4D97-AF65-F5344CB8AC3E}">
        <p14:creationId xmlns:p14="http://schemas.microsoft.com/office/powerpoint/2010/main" val="2448161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7599390-CE60-AC44-8451-593A22B7EB9C}" type="datetimeFigureOut">
              <a:rPr lang="en-US" smtClean="0"/>
              <a:t>2/15/2024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034D44F-19E0-DB4C-A534-846A3D5F60DA}" type="slidenum">
              <a:rPr lang="en-US" smtClean="0"/>
              <a:t>‹#›</a:t>
            </a:fld>
            <a:endParaRPr lang="en-US"/>
          </a:p>
        </p:txBody>
      </p:sp>
    </p:spTree>
    <p:extLst>
      <p:ext uri="{BB962C8B-B14F-4D97-AF65-F5344CB8AC3E}">
        <p14:creationId xmlns:p14="http://schemas.microsoft.com/office/powerpoint/2010/main" val="3926374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urufocus.com/term/InventoryTurnover/fb/Inventory-Turnover"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forbes.com/sites/greatspeculations/2016/06/07/why-is-apples-cash-conversion-cycle-significantly-shorter-than-samsungs/#539013be58eb" TargetMode="External"/><Relationship Id="rId4" Type="http://schemas.openxmlformats.org/officeDocument/2006/relationships/hyperlink" Target="https://www.gurufocus.com/term/InventoryTurnover/aapl/Inventory-Turnover/Apple%20Inc"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Category:Figures_from_Fundamentals_of_Business_by_Skripa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Category:Figures_from_Fundamentals_of_Business_by_Skripa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Category:Figures_from_Fundamentals_of_Business_by_Skripa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34D44F-19E0-DB4C-A534-846A3D5F60DA}" type="slidenum">
              <a:rPr lang="en-US" smtClean="0"/>
              <a:t>1</a:t>
            </a:fld>
            <a:endParaRPr lang="en-US"/>
          </a:p>
        </p:txBody>
      </p:sp>
    </p:spTree>
    <p:extLst>
      <p:ext uri="{BB962C8B-B14F-4D97-AF65-F5344CB8AC3E}">
        <p14:creationId xmlns:p14="http://schemas.microsoft.com/office/powerpoint/2010/main" val="1838000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Source: https://s-media-cache-ak0.pinimg.com/736x/c0/07/87/c007874d944e867f5b9514d6afa7b863--accounting-training-accounting-and-finance.jpg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For exam purposes, you need to know: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what a balance sheet is,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 three main sections of a balance sheet (assets, liabilities, owner’s equity),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 difference between current and non-current (or fixed) assets, (with examples)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 difference between current and non-current (or long term liabilities) (with examples),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 difference between accounts receivable and accounts payable, and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how the three main sections relate to each other (fundamental accounting equation).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What are some of the terms used in the example balance sheet on this slide?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Checking and savings accounts: these are two different kinds of bank accounts (bank fees, interest earned on deposits, etc., differ for these accounts)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Petty cash: this is the small amount of actual cash that a business keeps on hand for miscellaneous expenses (e.g., buying coffee for the office kitchen)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Accounts receivable: money that customers owe you (you’ve issued invoices to them, they will pay it within days or months)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Inventory: the value of inventory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Prepaid insurance: typically, when you insure a business, home, or vehicle, you pre-pay for an entire year, or you make a payment at the beginning of each month to the insurance company. As the month or year passes, you ‘consume’ the service (i.e., insurance protection) that you’ve paid for</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Accumulated depreciation: when you buy assets such as vehicles, their value decreases over time (which is why a used car is much cheaper than a new car); accumulated depreciation represents the loss in value of certain assets (e.g., cars, computers) over time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Accounts payable: money that you owe to other people or organizations (excluding banks or financial lenders); includes electricity invoices, internet invoices, etc. that you intend to pay within weeks or months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Line of Credit: this is similar to a credit card. With a credit card, there is a maximum amount of money that you can spend on a credit card (i.e., credit limit), but you don’t have to use the credit card if you don’t want to. When you do use it, you are charged interest if you don’t pay the outstanding balance in full by a deadline. A line of credit is provided by a bank. They will make funds available to you if needed, up to a certain limit. You pay interest on what you owe.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Payroll liabilities: Typically, workers get paid bi-weekly, bi-monthly, or monthly. When workers complete their daily work shifts, the company hasn’t paid them yet but they will when the next pay day arrives. Payroll liabilities typically consist of unpaid wages (which will be paid at the next pay day).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Long term debt: These are bank loans or mortgages (bank loans for property). When you borrow a specific amount, to be paid back by a specific date (or in specific installment payments), with interest, this is a loan.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Retained Earnings: These are profits from previous years that are set aside, to be used at some future point (e.g., when buying new machinery, paying to shareholders, developing new products, etc.).</a:t>
            </a:r>
          </a:p>
        </p:txBody>
      </p:sp>
      <p:sp>
        <p:nvSpPr>
          <p:cNvPr id="4" name="Slide Number Placeholder 3"/>
          <p:cNvSpPr>
            <a:spLocks noGrp="1"/>
          </p:cNvSpPr>
          <p:nvPr>
            <p:ph type="sldNum" sz="quarter" idx="10"/>
          </p:nvPr>
        </p:nvSpPr>
        <p:spPr/>
        <p:txBody>
          <a:bodyPr/>
          <a:lstStyle/>
          <a:p>
            <a:fld id="{B034D44F-19E0-DB4C-A534-846A3D5F60DA}" type="slidenum">
              <a:rPr lang="en-US" smtClean="0"/>
              <a:t>11</a:t>
            </a:fld>
            <a:endParaRPr lang="en-US"/>
          </a:p>
        </p:txBody>
      </p:sp>
    </p:spTree>
    <p:extLst>
      <p:ext uri="{BB962C8B-B14F-4D97-AF65-F5344CB8AC3E}">
        <p14:creationId xmlns:p14="http://schemas.microsoft.com/office/powerpoint/2010/main" val="38426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http://zabanacpa.com/wp-content/uploads/2016/05/Blog-5.jpg</a:t>
            </a:r>
          </a:p>
        </p:txBody>
      </p:sp>
      <p:sp>
        <p:nvSpPr>
          <p:cNvPr id="4" name="Slide Number Placeholder 3"/>
          <p:cNvSpPr>
            <a:spLocks noGrp="1"/>
          </p:cNvSpPr>
          <p:nvPr>
            <p:ph type="sldNum" sz="quarter" idx="5"/>
          </p:nvPr>
        </p:nvSpPr>
        <p:spPr/>
        <p:txBody>
          <a:bodyPr/>
          <a:lstStyle/>
          <a:p>
            <a:fld id="{B034D44F-19E0-DB4C-A534-846A3D5F60DA}" type="slidenum">
              <a:rPr lang="en-US" smtClean="0"/>
              <a:t>12</a:t>
            </a:fld>
            <a:endParaRPr lang="en-US"/>
          </a:p>
        </p:txBody>
      </p:sp>
    </p:spTree>
    <p:extLst>
      <p:ext uri="{BB962C8B-B14F-4D97-AF65-F5344CB8AC3E}">
        <p14:creationId xmlns:p14="http://schemas.microsoft.com/office/powerpoint/2010/main" val="188428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http://helpsme.com/sites/helpsme.com/files/images/article-images/example-cash-flow-statement.gif</a:t>
            </a:r>
          </a:p>
          <a:p>
            <a:endParaRPr lang="en-CA" dirty="0"/>
          </a:p>
          <a:p>
            <a:r>
              <a:rPr lang="en-CA" dirty="0"/>
              <a:t>Note: this example is a new company, since it has no cash at the beginning of the reporting period </a:t>
            </a:r>
          </a:p>
        </p:txBody>
      </p:sp>
      <p:sp>
        <p:nvSpPr>
          <p:cNvPr id="4" name="Slide Number Placeholder 3"/>
          <p:cNvSpPr>
            <a:spLocks noGrp="1"/>
          </p:cNvSpPr>
          <p:nvPr>
            <p:ph type="sldNum" sz="quarter" idx="5"/>
          </p:nvPr>
        </p:nvSpPr>
        <p:spPr/>
        <p:txBody>
          <a:bodyPr/>
          <a:lstStyle/>
          <a:p>
            <a:fld id="{B034D44F-19E0-DB4C-A534-846A3D5F60DA}" type="slidenum">
              <a:rPr lang="en-US" smtClean="0"/>
              <a:t>13</a:t>
            </a:fld>
            <a:endParaRPr lang="en-US"/>
          </a:p>
        </p:txBody>
      </p:sp>
    </p:spTree>
    <p:extLst>
      <p:ext uri="{BB962C8B-B14F-4D97-AF65-F5344CB8AC3E}">
        <p14:creationId xmlns:p14="http://schemas.microsoft.com/office/powerpoint/2010/main" val="66950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https://maritalsettlements.com/wp-content/uploads/2017/02/cash-flow-forecast-cash_fllow_teddy.gif</a:t>
            </a:r>
          </a:p>
        </p:txBody>
      </p:sp>
      <p:sp>
        <p:nvSpPr>
          <p:cNvPr id="4" name="Slide Number Placeholder 3"/>
          <p:cNvSpPr>
            <a:spLocks noGrp="1"/>
          </p:cNvSpPr>
          <p:nvPr>
            <p:ph type="sldNum" sz="quarter" idx="5"/>
          </p:nvPr>
        </p:nvSpPr>
        <p:spPr/>
        <p:txBody>
          <a:bodyPr/>
          <a:lstStyle/>
          <a:p>
            <a:fld id="{B034D44F-19E0-DB4C-A534-846A3D5F60DA}" type="slidenum">
              <a:rPr lang="en-US" smtClean="0"/>
              <a:t>15</a:t>
            </a:fld>
            <a:endParaRPr lang="en-US"/>
          </a:p>
        </p:txBody>
      </p:sp>
    </p:spTree>
    <p:extLst>
      <p:ext uri="{BB962C8B-B14F-4D97-AF65-F5344CB8AC3E}">
        <p14:creationId xmlns:p14="http://schemas.microsoft.com/office/powerpoint/2010/main" val="152377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https://s3.amazonaws.com/pas-wordpress-media/content/uploads/2015/05/shutterstock_102144676-e1432076568898.jpg</a:t>
            </a:r>
          </a:p>
        </p:txBody>
      </p:sp>
      <p:sp>
        <p:nvSpPr>
          <p:cNvPr id="4" name="Slide Number Placeholder 3"/>
          <p:cNvSpPr>
            <a:spLocks noGrp="1"/>
          </p:cNvSpPr>
          <p:nvPr>
            <p:ph type="sldNum" sz="quarter" idx="5"/>
          </p:nvPr>
        </p:nvSpPr>
        <p:spPr/>
        <p:txBody>
          <a:bodyPr/>
          <a:lstStyle/>
          <a:p>
            <a:fld id="{B034D44F-19E0-DB4C-A534-846A3D5F60DA}" type="slidenum">
              <a:rPr lang="en-US" smtClean="0"/>
              <a:t>17</a:t>
            </a:fld>
            <a:endParaRPr lang="en-US"/>
          </a:p>
        </p:txBody>
      </p:sp>
    </p:spTree>
    <p:extLst>
      <p:ext uri="{BB962C8B-B14F-4D97-AF65-F5344CB8AC3E}">
        <p14:creationId xmlns:p14="http://schemas.microsoft.com/office/powerpoint/2010/main" val="84911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http://image.slidesharecdn.com/ratioanalysis-140514135724-phpapp01/95/ratio-analysis-1-638.jpg?cb=1400093892</a:t>
            </a:r>
          </a:p>
        </p:txBody>
      </p:sp>
      <p:sp>
        <p:nvSpPr>
          <p:cNvPr id="4" name="Slide Number Placeholder 3"/>
          <p:cNvSpPr>
            <a:spLocks noGrp="1"/>
          </p:cNvSpPr>
          <p:nvPr>
            <p:ph type="sldNum" sz="quarter" idx="5"/>
          </p:nvPr>
        </p:nvSpPr>
        <p:spPr/>
        <p:txBody>
          <a:bodyPr/>
          <a:lstStyle/>
          <a:p>
            <a:fld id="{B034D44F-19E0-DB4C-A534-846A3D5F60DA}" type="slidenum">
              <a:rPr lang="en-US" smtClean="0"/>
              <a:t>21</a:t>
            </a:fld>
            <a:endParaRPr lang="en-US"/>
          </a:p>
        </p:txBody>
      </p:sp>
    </p:spTree>
    <p:extLst>
      <p:ext uri="{BB962C8B-B14F-4D97-AF65-F5344CB8AC3E}">
        <p14:creationId xmlns:p14="http://schemas.microsoft.com/office/powerpoint/2010/main" val="1543263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https://i2.wp.com/shearwaterasia.com/wp-content/uploads/2017/03/Profit-Analysis-1-CM.png?fit=425,353</a:t>
            </a:r>
          </a:p>
          <a:p>
            <a:endParaRPr lang="en-CA" dirty="0"/>
          </a:p>
          <a:p>
            <a:endParaRPr lang="en-CA" dirty="0"/>
          </a:p>
        </p:txBody>
      </p:sp>
      <p:sp>
        <p:nvSpPr>
          <p:cNvPr id="4" name="Slide Number Placeholder 3"/>
          <p:cNvSpPr>
            <a:spLocks noGrp="1"/>
          </p:cNvSpPr>
          <p:nvPr>
            <p:ph type="sldNum" sz="quarter" idx="5"/>
          </p:nvPr>
        </p:nvSpPr>
        <p:spPr/>
        <p:txBody>
          <a:bodyPr/>
          <a:lstStyle/>
          <a:p>
            <a:fld id="{B034D44F-19E0-DB4C-A534-846A3D5F60DA}" type="slidenum">
              <a:rPr lang="en-US" smtClean="0"/>
              <a:t>22</a:t>
            </a:fld>
            <a:endParaRPr lang="en-US"/>
          </a:p>
        </p:txBody>
      </p:sp>
    </p:spTree>
    <p:extLst>
      <p:ext uri="{BB962C8B-B14F-4D97-AF65-F5344CB8AC3E}">
        <p14:creationId xmlns:p14="http://schemas.microsoft.com/office/powerpoint/2010/main" val="10427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https://tse1.mm.bing.net/th?id=OIP.73nxfm56rmW7esZc3ysqqQHaD1&amp;pid=Api&amp;P=0&amp;w=334&amp;h=174</a:t>
            </a:r>
          </a:p>
        </p:txBody>
      </p:sp>
      <p:sp>
        <p:nvSpPr>
          <p:cNvPr id="4" name="Slide Number Placeholder 3"/>
          <p:cNvSpPr>
            <a:spLocks noGrp="1"/>
          </p:cNvSpPr>
          <p:nvPr>
            <p:ph type="sldNum" sz="quarter" idx="5"/>
          </p:nvPr>
        </p:nvSpPr>
        <p:spPr/>
        <p:txBody>
          <a:bodyPr/>
          <a:lstStyle/>
          <a:p>
            <a:fld id="{B034D44F-19E0-DB4C-A534-846A3D5F60DA}" type="slidenum">
              <a:rPr lang="en-US" smtClean="0"/>
              <a:t>23</a:t>
            </a:fld>
            <a:endParaRPr lang="en-US"/>
          </a:p>
        </p:txBody>
      </p:sp>
    </p:spTree>
    <p:extLst>
      <p:ext uri="{BB962C8B-B14F-4D97-AF65-F5344CB8AC3E}">
        <p14:creationId xmlns:p14="http://schemas.microsoft.com/office/powerpoint/2010/main" val="196229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https://tse4.mm.bing.net/th?id=OIP.hQZR0WX2Z-VowbtjwKXobQHaHa&amp;pid=Api&amp;P=0&amp;w=300&amp;h=300</a:t>
            </a:r>
          </a:p>
        </p:txBody>
      </p:sp>
      <p:sp>
        <p:nvSpPr>
          <p:cNvPr id="4" name="Slide Number Placeholder 3"/>
          <p:cNvSpPr>
            <a:spLocks noGrp="1"/>
          </p:cNvSpPr>
          <p:nvPr>
            <p:ph type="sldNum" sz="quarter" idx="5"/>
          </p:nvPr>
        </p:nvSpPr>
        <p:spPr/>
        <p:txBody>
          <a:bodyPr/>
          <a:lstStyle/>
          <a:p>
            <a:fld id="{B034D44F-19E0-DB4C-A534-846A3D5F60DA}" type="slidenum">
              <a:rPr lang="en-US" smtClean="0"/>
              <a:t>24</a:t>
            </a:fld>
            <a:endParaRPr lang="en-US"/>
          </a:p>
        </p:txBody>
      </p:sp>
    </p:spTree>
    <p:extLst>
      <p:ext uri="{BB962C8B-B14F-4D97-AF65-F5344CB8AC3E}">
        <p14:creationId xmlns:p14="http://schemas.microsoft.com/office/powerpoint/2010/main" val="2775036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https://www.educba.com/academy/wp-content/uploads/2018/12/Inventory-Turnover-Ratio-Formula.jpg</a:t>
            </a:r>
          </a:p>
          <a:p>
            <a:r>
              <a:rPr lang="en-CA" dirty="0"/>
              <a:t>https://www.gurufocus.com/term/InventoryTurnover/WMT/Inventory%252BTurnover/Walmart%2BInc</a:t>
            </a:r>
          </a:p>
          <a:p>
            <a:r>
              <a:rPr lang="en-CA" dirty="0"/>
              <a:t>https://www.gurufocus.com/term/InventoryTurnover/ssnlf/Inventory-Turnover</a:t>
            </a:r>
          </a:p>
          <a:p>
            <a:r>
              <a:rPr lang="en-CA" dirty="0"/>
              <a:t>https://www.gurufocus.com/term/InventoryTurnover/aapl/Inventory-Turnover</a:t>
            </a:r>
          </a:p>
          <a:p>
            <a:r>
              <a:rPr lang="en-CA" dirty="0">
                <a:hlinkClick r:id="rId3"/>
              </a:rPr>
              <a:t>https://www.gurufocus.com/term/InventoryTurnover/fb/Inventory-Turnover</a:t>
            </a:r>
            <a:endParaRPr lang="en-CA" dirty="0"/>
          </a:p>
          <a:p>
            <a:r>
              <a:rPr lang="en-CA" dirty="0"/>
              <a:t>https://www.gurufocus.com/term/InventoryTurnover/MEX:TIF/Inventory-Turnover/Tiffany</a:t>
            </a:r>
          </a:p>
          <a:p>
            <a:endParaRPr lang="en-CA" dirty="0"/>
          </a:p>
          <a:p>
            <a:r>
              <a:rPr lang="en-CA" dirty="0"/>
              <a:t>“</a:t>
            </a:r>
            <a:r>
              <a:rPr lang="en-US" sz="1200" b="0" i="0" kern="1200" dirty="0">
                <a:solidFill>
                  <a:schemeClr val="tx1"/>
                </a:solidFill>
                <a:effectLst/>
                <a:latin typeface="+mn-lt"/>
                <a:ea typeface="+mn-ea"/>
                <a:cs typeface="+mn-cs"/>
              </a:rPr>
              <a:t>Inventory Turnover measures how fast the company turns over its inventory within a year. A higher inventory turnover means the company has light inventory. Therefore the company spends less money on storage, write downs, and obsolete inventory. If the inventory is too light, it may affect sales because the company may not have enough to meet demand.”  (Source: </a:t>
            </a:r>
            <a:r>
              <a:rPr lang="en-CA" dirty="0">
                <a:hlinkClick r:id="rId4"/>
              </a:rPr>
              <a:t>https://www.gurufocus.com/term/InventoryTurnover/aapl/Inventory-Turnover/Apple%20Inc</a:t>
            </a:r>
            <a:r>
              <a:rPr lang="en-CA" dirty="0"/>
              <a:t>)</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Why the difference between Apple and Samsung’s inventory turnover? “</a:t>
            </a:r>
            <a:r>
              <a:rPr lang="en-US" sz="1200" b="0" i="0" kern="1200" dirty="0">
                <a:solidFill>
                  <a:schemeClr val="tx1"/>
                </a:solidFill>
                <a:effectLst/>
                <a:latin typeface="+mn-lt"/>
                <a:ea typeface="+mn-ea"/>
                <a:cs typeface="+mn-cs"/>
              </a:rPr>
              <a:t>Apple’s inventory turnover is much quicker, likely driven by its efficient demand planning, its use of contract manufacturers and its streamlined product portfolio. Samsung on the other hand has a sizable manufacturing operation and offers a wide array of products and components, requiring larger sums of cash to be tied up in inventory.” (Source: </a:t>
            </a:r>
            <a:r>
              <a:rPr lang="en-CA" dirty="0">
                <a:hlinkClick r:id="rId5"/>
              </a:rPr>
              <a:t>https://www.forbes.com/sites/greatspeculations/2016/06/07/why-is-apples-cash-conversion-cycle-significantly-shorter-than-samsungs/#539013be58eb</a:t>
            </a:r>
            <a:r>
              <a:rPr lang="en-CA" dirty="0"/>
              <a:t>)</a:t>
            </a:r>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B034D44F-19E0-DB4C-A534-846A3D5F60DA}" type="slidenum">
              <a:rPr lang="en-US" smtClean="0"/>
              <a:t>25</a:t>
            </a:fld>
            <a:endParaRPr lang="en-US"/>
          </a:p>
        </p:txBody>
      </p:sp>
    </p:spTree>
    <p:extLst>
      <p:ext uri="{BB962C8B-B14F-4D97-AF65-F5344CB8AC3E}">
        <p14:creationId xmlns:p14="http://schemas.microsoft.com/office/powerpoint/2010/main" val="36265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https://www.serviceseeking.com.au/blog/wp-content/uploads/2016/08/accounting-3.jpg</a:t>
            </a:r>
          </a:p>
        </p:txBody>
      </p:sp>
      <p:sp>
        <p:nvSpPr>
          <p:cNvPr id="4" name="Slide Number Placeholder 3"/>
          <p:cNvSpPr>
            <a:spLocks noGrp="1"/>
          </p:cNvSpPr>
          <p:nvPr>
            <p:ph type="sldNum" sz="quarter" idx="5"/>
          </p:nvPr>
        </p:nvSpPr>
        <p:spPr/>
        <p:txBody>
          <a:bodyPr/>
          <a:lstStyle/>
          <a:p>
            <a:fld id="{B034D44F-19E0-DB4C-A534-846A3D5F60DA}" type="slidenum">
              <a:rPr lang="en-US" smtClean="0"/>
              <a:t>3</a:t>
            </a:fld>
            <a:endParaRPr lang="en-US"/>
          </a:p>
        </p:txBody>
      </p:sp>
    </p:spTree>
    <p:extLst>
      <p:ext uri="{BB962C8B-B14F-4D97-AF65-F5344CB8AC3E}">
        <p14:creationId xmlns:p14="http://schemas.microsoft.com/office/powerpoint/2010/main" val="418056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Figure CC BY 4.0. Retrieved from: </a:t>
            </a:r>
            <a:r>
              <a:rPr lang="en-US" altLang="en-US" sz="1200" u="sng" dirty="0">
                <a:latin typeface="Arial" panose="020B0604020202020204" pitchFamily="34" charset="0"/>
                <a:hlinkClick r:id="rId3"/>
              </a:rPr>
              <a:t>https://commons.wikimedia.org/wiki/Category:Figures_from_Fundamentals_of_Business_by_Skripak</a:t>
            </a:r>
            <a:endParaRPr lang="en-US" altLang="en-US" sz="1200" dirty="0">
              <a:latin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4</a:t>
            </a:fld>
            <a:endParaRPr lang="en-US"/>
          </a:p>
        </p:txBody>
      </p:sp>
    </p:spTree>
    <p:extLst>
      <p:ext uri="{BB962C8B-B14F-4D97-AF65-F5344CB8AC3E}">
        <p14:creationId xmlns:p14="http://schemas.microsoft.com/office/powerpoint/2010/main" val="220824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Photo CC BY 4.0. Retrieved from: </a:t>
            </a:r>
            <a:r>
              <a:rPr lang="en-US" altLang="en-US" sz="1200" u="sng" dirty="0">
                <a:latin typeface="Arial" panose="020B0604020202020204" pitchFamily="34" charset="0"/>
                <a:hlinkClick r:id="rId3"/>
              </a:rPr>
              <a:t>https://commons.wikimedia.org/wiki/Category:Figures_from_Fundamentals_of_Business_by_Skripak</a:t>
            </a:r>
            <a:endParaRPr lang="en-US" altLang="en-US" sz="1200" dirty="0">
              <a:latin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5</a:t>
            </a:fld>
            <a:endParaRPr lang="en-US"/>
          </a:p>
        </p:txBody>
      </p:sp>
    </p:spTree>
    <p:extLst>
      <p:ext uri="{BB962C8B-B14F-4D97-AF65-F5344CB8AC3E}">
        <p14:creationId xmlns:p14="http://schemas.microsoft.com/office/powerpoint/2010/main" val="403186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a:t>
            </a:r>
            <a:r>
              <a:rPr lang="en-CA" baseline="0" dirty="0"/>
              <a:t> https://keydifferences.com/wp-content/uploads/2018/01/manual-vs-computerised-accounting.jpg</a:t>
            </a:r>
          </a:p>
          <a:p>
            <a:r>
              <a:rPr lang="en-CA" baseline="0" dirty="0"/>
              <a:t>http://www.simply-accounting-tutorial.ca/wp-content/uploads/2010/09/simplyaccountinghomescreen.png</a:t>
            </a: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6</a:t>
            </a:fld>
            <a:endParaRPr lang="en-US"/>
          </a:p>
        </p:txBody>
      </p:sp>
    </p:spTree>
    <p:extLst>
      <p:ext uri="{BB962C8B-B14F-4D97-AF65-F5344CB8AC3E}">
        <p14:creationId xmlns:p14="http://schemas.microsoft.com/office/powerpoint/2010/main" val="41356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Photo CC BY 4.0. Retrieved from: </a:t>
            </a:r>
            <a:r>
              <a:rPr lang="en-US" altLang="en-US" sz="1200" u="sng" dirty="0">
                <a:latin typeface="Arial" panose="020B0604020202020204" pitchFamily="34" charset="0"/>
                <a:hlinkClick r:id="rId3"/>
              </a:rPr>
              <a:t>https://commons.wikimedia.org/wiki/Category:Figures_from_Fundamentals_of_Business_by_Skripak</a:t>
            </a:r>
            <a:endParaRPr lang="en-US" altLang="en-US" sz="1200" dirty="0">
              <a:latin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7</a:t>
            </a:fld>
            <a:endParaRPr lang="en-US"/>
          </a:p>
        </p:txBody>
      </p:sp>
    </p:spTree>
    <p:extLst>
      <p:ext uri="{BB962C8B-B14F-4D97-AF65-F5344CB8AC3E}">
        <p14:creationId xmlns:p14="http://schemas.microsoft.com/office/powerpoint/2010/main" val="272528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http://insuranceblog.accenture.com/wp-content/uploads/2017/12/Income_Statement.jpg</a:t>
            </a:r>
          </a:p>
        </p:txBody>
      </p:sp>
      <p:sp>
        <p:nvSpPr>
          <p:cNvPr id="4" name="Slide Number Placeholder 3"/>
          <p:cNvSpPr>
            <a:spLocks noGrp="1"/>
          </p:cNvSpPr>
          <p:nvPr>
            <p:ph type="sldNum" sz="quarter" idx="5"/>
          </p:nvPr>
        </p:nvSpPr>
        <p:spPr/>
        <p:txBody>
          <a:bodyPr/>
          <a:lstStyle/>
          <a:p>
            <a:fld id="{B034D44F-19E0-DB4C-A534-846A3D5F60DA}" type="slidenum">
              <a:rPr lang="en-US" smtClean="0"/>
              <a:t>8</a:t>
            </a:fld>
            <a:endParaRPr lang="en-US"/>
          </a:p>
        </p:txBody>
      </p:sp>
    </p:spTree>
    <p:extLst>
      <p:ext uri="{BB962C8B-B14F-4D97-AF65-F5344CB8AC3E}">
        <p14:creationId xmlns:p14="http://schemas.microsoft.com/office/powerpoint/2010/main" val="90801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http://www.myaccountingcourse.com/financial-statements/images/income-statement-example.jpg</a:t>
            </a:r>
          </a:p>
          <a:p>
            <a:endParaRPr lang="en-CA" dirty="0"/>
          </a:p>
          <a:p>
            <a:r>
              <a:rPr lang="en-CA" dirty="0"/>
              <a:t>Note: all of these terms are self-explanatory, except depreciation expense</a:t>
            </a:r>
          </a:p>
          <a:p>
            <a:endParaRPr lang="en-CA" dirty="0"/>
          </a:p>
          <a:p>
            <a:r>
              <a:rPr lang="en-CA" dirty="0"/>
              <a:t>Depreciation: when you buy assets such as vehicles, their value decreases over time (which is why a used car is much cheaper than a new car). The government allows you to “write off” a portion of the asset’s original cost each year, to represent depreciation. The government specifies what percentage is depreciated from different types of assets. Depreciation expense is the allowable depreciation deduction for the time period indicated at the top of the Income Statement.</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Accumulated depreciation: when you buy assets such as vehicles, their value decreases over time (which is why a used car is much cheaper than a new car); accumulated depreciation represents the loss in value of certain assets (e.g., cars, computers) over time since the asset was acquired.</a:t>
            </a:r>
          </a:p>
          <a:p>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9</a:t>
            </a:fld>
            <a:endParaRPr lang="en-US"/>
          </a:p>
        </p:txBody>
      </p:sp>
    </p:spTree>
    <p:extLst>
      <p:ext uri="{BB962C8B-B14F-4D97-AF65-F5344CB8AC3E}">
        <p14:creationId xmlns:p14="http://schemas.microsoft.com/office/powerpoint/2010/main" val="400123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https://www.google.com/url?sa=i&amp;rct=j&amp;q=&amp;esrc=s&amp;source=images&amp;cd=&amp;ved=2ahUKEwjByeno19DiAhUBsJ4KHRxICYEQjRx6BAgBEAU&amp;url=https%3A%2F%2Fwww.wikihow.com%2FMake-a-Balance-Sheet-for-Accounting&amp;psig=AOvVaw0mUFXNDrUJkLKupaddCt59&amp;ust=1559767194272647</a:t>
            </a:r>
          </a:p>
          <a:p>
            <a:endParaRPr lang="en-CA" dirty="0"/>
          </a:p>
          <a:p>
            <a:r>
              <a:rPr lang="en-CA" dirty="0"/>
              <a:t>Current Asset: will be consumed within a year (e.g., office</a:t>
            </a:r>
            <a:r>
              <a:rPr lang="en-CA" baseline="0" dirty="0"/>
              <a:t> supplies)</a:t>
            </a:r>
          </a:p>
          <a:p>
            <a:r>
              <a:rPr lang="en-CA" baseline="0" dirty="0"/>
              <a:t>Fixed Asset: e.g., truck, building</a:t>
            </a:r>
          </a:p>
          <a:p>
            <a:r>
              <a:rPr lang="en-CA" baseline="0" dirty="0"/>
              <a:t>Short Term Liability: will be paid within a year (e.g., electricity invoice)</a:t>
            </a:r>
          </a:p>
          <a:p>
            <a:r>
              <a:rPr lang="en-CA" baseline="0" dirty="0"/>
              <a:t>Long Term Liability: long term loans and mortgages (e.g., 5-year bank loan)</a:t>
            </a:r>
          </a:p>
          <a:p>
            <a:endParaRPr lang="en-CA" baseline="0" dirty="0"/>
          </a:p>
          <a:p>
            <a:r>
              <a:rPr lang="en-CA" baseline="0" dirty="0"/>
              <a:t>Balance sheet can be horizontal or vertical format</a:t>
            </a:r>
            <a:endParaRPr lang="en-CA" dirty="0"/>
          </a:p>
        </p:txBody>
      </p:sp>
      <p:sp>
        <p:nvSpPr>
          <p:cNvPr id="4" name="Slide Number Placeholder 3"/>
          <p:cNvSpPr>
            <a:spLocks noGrp="1"/>
          </p:cNvSpPr>
          <p:nvPr>
            <p:ph type="sldNum" sz="quarter" idx="10"/>
          </p:nvPr>
        </p:nvSpPr>
        <p:spPr/>
        <p:txBody>
          <a:bodyPr/>
          <a:lstStyle/>
          <a:p>
            <a:fld id="{B034D44F-19E0-DB4C-A534-846A3D5F60DA}" type="slidenum">
              <a:rPr lang="en-US" smtClean="0"/>
              <a:t>10</a:t>
            </a:fld>
            <a:endParaRPr lang="en-US"/>
          </a:p>
        </p:txBody>
      </p:sp>
    </p:spTree>
    <p:extLst>
      <p:ext uri="{BB962C8B-B14F-4D97-AF65-F5344CB8AC3E}">
        <p14:creationId xmlns:p14="http://schemas.microsoft.com/office/powerpoint/2010/main" val="241064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No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1203015" y="1316256"/>
            <a:ext cx="6318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
        <p:nvSpPr>
          <p:cNvPr id="9" name="Subtitle 2"/>
          <p:cNvSpPr>
            <a:spLocks noGrp="1"/>
          </p:cNvSpPr>
          <p:nvPr>
            <p:ph type="subTitle" idx="1"/>
          </p:nvPr>
        </p:nvSpPr>
        <p:spPr>
          <a:xfrm>
            <a:off x="1192066" y="3776712"/>
            <a:ext cx="6404289" cy="1566260"/>
          </a:xfrm>
          <a:prstGeom prst="rect">
            <a:avLst/>
          </a:prstGeom>
        </p:spPr>
        <p:txBody>
          <a:bodyPr lIns="0" tIns="0" rIns="0" bIns="0"/>
          <a:lstStyle>
            <a:lvl1pPr marL="0" indent="0" algn="l">
              <a:buNone/>
              <a:defRPr sz="13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6640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r Tab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1203015" y="1316256"/>
            <a:ext cx="6318000" cy="2281314"/>
          </a:xfrm>
          <a:prstGeom prst="rect">
            <a:avLst/>
          </a:prstGeom>
        </p:spPr>
        <p:txBody>
          <a:bodyPr lIns="0" anchor="b" anchorCtr="0"/>
          <a:lstStyle>
            <a:lvl1pPr algn="l">
              <a:lnSpc>
                <a:spcPts val="4500"/>
              </a:lnSpc>
              <a:defRPr sz="5000" b="1" i="0" cap="all">
                <a:solidFill>
                  <a:schemeClr val="bg1"/>
                </a:solidFill>
              </a:defRPr>
            </a:lvl1pPr>
          </a:lstStyle>
          <a:p>
            <a:r>
              <a:rPr lang="en-CA" dirty="0"/>
              <a:t>Click to edit </a:t>
            </a:r>
            <a:br>
              <a:rPr lang="en-CA" dirty="0"/>
            </a:br>
            <a:r>
              <a:rPr lang="en-CA" dirty="0"/>
              <a:t>Master title </a:t>
            </a:r>
            <a:br>
              <a:rPr lang="en-CA" dirty="0"/>
            </a:br>
            <a:r>
              <a:rPr lang="en-CA" dirty="0"/>
              <a:t>style</a:t>
            </a:r>
            <a:endParaRPr lang="en-US" dirty="0"/>
          </a:p>
        </p:txBody>
      </p:sp>
    </p:spTree>
    <p:extLst>
      <p:ext uri="{BB962C8B-B14F-4D97-AF65-F5344CB8AC3E}">
        <p14:creationId xmlns:p14="http://schemas.microsoft.com/office/powerpoint/2010/main" val="287282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a:xfrm>
            <a:off x="1146901" y="490806"/>
            <a:ext cx="6381023" cy="797859"/>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146901" y="1536192"/>
            <a:ext cx="7485035" cy="379572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vl2pPr>
              <a:defRPr sz="2800"/>
            </a:lvl2pPr>
            <a:lvl3pPr>
              <a:defRPr sz="2800"/>
            </a:lvl3pPr>
            <a:lvl4pPr>
              <a:defRPr sz="2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pic>
        <p:nvPicPr>
          <p:cNvPr id="6" name="Picture 5" descr="bottom_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31224"/>
            <a:ext cx="9144000" cy="1326776"/>
          </a:xfrm>
          <a:prstGeom prst="rect">
            <a:avLst/>
          </a:prstGeom>
        </p:spPr>
      </p:pic>
    </p:spTree>
    <p:extLst>
      <p:ext uri="{BB962C8B-B14F-4D97-AF65-F5344CB8AC3E}">
        <p14:creationId xmlns:p14="http://schemas.microsoft.com/office/powerpoint/2010/main" val="4286809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0"/>
            <a:ext cx="9144000" cy="690282"/>
          </a:xfrm>
          <a:prstGeom prst="rect">
            <a:avLst/>
          </a:prstGeom>
        </p:spPr>
      </p:pic>
      <p:sp>
        <p:nvSpPr>
          <p:cNvPr id="16" name="Picture Placeholder 15"/>
          <p:cNvSpPr>
            <a:spLocks noGrp="1"/>
          </p:cNvSpPr>
          <p:nvPr>
            <p:ph type="pic" sz="quarter" idx="11"/>
          </p:nvPr>
        </p:nvSpPr>
        <p:spPr>
          <a:xfrm>
            <a:off x="5180098" y="150"/>
            <a:ext cx="3963902" cy="6857849"/>
          </a:xfrm>
          <a:custGeom>
            <a:avLst/>
            <a:gdLst>
              <a:gd name="connsiteX0" fmla="*/ 0 w 4065050"/>
              <a:gd name="connsiteY0" fmla="*/ 0 h 6857849"/>
              <a:gd name="connsiteX1" fmla="*/ 4065050 w 4065050"/>
              <a:gd name="connsiteY1" fmla="*/ 0 h 6857849"/>
              <a:gd name="connsiteX2" fmla="*/ 4065050 w 4065050"/>
              <a:gd name="connsiteY2" fmla="*/ 6857849 h 6857849"/>
              <a:gd name="connsiteX3" fmla="*/ 0 w 4065050"/>
              <a:gd name="connsiteY3" fmla="*/ 6857849 h 6857849"/>
              <a:gd name="connsiteX4" fmla="*/ 0 w 4065050"/>
              <a:gd name="connsiteY4" fmla="*/ 0 h 6857849"/>
              <a:gd name="connsiteX0" fmla="*/ 0 w 4065050"/>
              <a:gd name="connsiteY0" fmla="*/ 0 h 6857849"/>
              <a:gd name="connsiteX1" fmla="*/ 4065050 w 4065050"/>
              <a:gd name="connsiteY1" fmla="*/ 0 h 6857849"/>
              <a:gd name="connsiteX2" fmla="*/ 4065050 w 4065050"/>
              <a:gd name="connsiteY2" fmla="*/ 6857849 h 6857849"/>
              <a:gd name="connsiteX3" fmla="*/ 1640835 w 4065050"/>
              <a:gd name="connsiteY3" fmla="*/ 6857849 h 6857849"/>
              <a:gd name="connsiteX4" fmla="*/ 0 w 4065050"/>
              <a:gd name="connsiteY4" fmla="*/ 0 h 6857849"/>
              <a:gd name="connsiteX0" fmla="*/ 0 w 3963902"/>
              <a:gd name="connsiteY0" fmla="*/ 0 h 6857849"/>
              <a:gd name="connsiteX1" fmla="*/ 3963902 w 3963902"/>
              <a:gd name="connsiteY1" fmla="*/ 0 h 6857849"/>
              <a:gd name="connsiteX2" fmla="*/ 3963902 w 3963902"/>
              <a:gd name="connsiteY2" fmla="*/ 6857849 h 6857849"/>
              <a:gd name="connsiteX3" fmla="*/ 1539687 w 3963902"/>
              <a:gd name="connsiteY3" fmla="*/ 6857849 h 6857849"/>
              <a:gd name="connsiteX4" fmla="*/ 0 w 3963902"/>
              <a:gd name="connsiteY4" fmla="*/ 0 h 6857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902" h="6857849">
                <a:moveTo>
                  <a:pt x="0" y="0"/>
                </a:moveTo>
                <a:lnTo>
                  <a:pt x="3963902" y="0"/>
                </a:lnTo>
                <a:lnTo>
                  <a:pt x="3963902" y="6857849"/>
                </a:lnTo>
                <a:lnTo>
                  <a:pt x="1539687" y="6857849"/>
                </a:lnTo>
                <a:lnTo>
                  <a:pt x="0" y="0"/>
                </a:lnTo>
                <a:close/>
              </a:path>
            </a:pathLst>
          </a:custGeom>
        </p:spPr>
        <p:txBody>
          <a:bodyPr vert="horz"/>
          <a:lstStyle/>
          <a:p>
            <a:r>
              <a:rPr lang="en-US"/>
              <a:t>Drag picture to placeholder or click icon to add</a:t>
            </a:r>
            <a:endParaRPr lang="en-US" dirty="0"/>
          </a:p>
        </p:txBody>
      </p:sp>
      <p:sp>
        <p:nvSpPr>
          <p:cNvPr id="13" name="Title 1"/>
          <p:cNvSpPr>
            <a:spLocks noGrp="1"/>
          </p:cNvSpPr>
          <p:nvPr>
            <p:ph type="title"/>
          </p:nvPr>
        </p:nvSpPr>
        <p:spPr>
          <a:xfrm>
            <a:off x="1146902" y="1035353"/>
            <a:ext cx="4236311" cy="1143000"/>
          </a:xfrm>
          <a:prstGeom prst="rect">
            <a:avLst/>
          </a:prstGeom>
        </p:spPr>
        <p:txBody>
          <a:bodyPr lIns="0" tIns="0" rIns="0" bIns="0" anchor="b" anchorCtr="0"/>
          <a:lstStyle>
            <a:lvl1pPr algn="l">
              <a:defRPr sz="2800" cap="all">
                <a:solidFill>
                  <a:srgbClr val="E2231A"/>
                </a:solidFill>
              </a:defRPr>
            </a:lvl1pPr>
          </a:lstStyle>
          <a:p>
            <a:r>
              <a:rPr lang="en-US"/>
              <a:t>Click to edit Master title style</a:t>
            </a:r>
            <a:endParaRPr lang="en-US" dirty="0"/>
          </a:p>
        </p:txBody>
      </p:sp>
      <p:sp>
        <p:nvSpPr>
          <p:cNvPr id="14" name="Text Placeholder 9"/>
          <p:cNvSpPr>
            <a:spLocks noGrp="1"/>
          </p:cNvSpPr>
          <p:nvPr>
            <p:ph type="body" sz="quarter" idx="10"/>
          </p:nvPr>
        </p:nvSpPr>
        <p:spPr>
          <a:xfrm>
            <a:off x="1146902" y="2430614"/>
            <a:ext cx="4236312" cy="2901306"/>
          </a:xfrm>
          <a:prstGeom prst="rect">
            <a:avLst/>
          </a:prstGeom>
        </p:spPr>
        <p:txBody>
          <a:bodyPr vert="horz"/>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descr="photo-mas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7866" y="292189"/>
            <a:ext cx="9144000" cy="6858000"/>
          </a:xfrm>
          <a:prstGeom prst="rect">
            <a:avLst/>
          </a:prstGeom>
        </p:spPr>
      </p:pic>
      <p:pic>
        <p:nvPicPr>
          <p:cNvPr id="2" name="Picture 1" descr="bottom_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531224"/>
            <a:ext cx="9144000" cy="1326776"/>
          </a:xfrm>
          <a:prstGeom prst="rect">
            <a:avLst/>
          </a:prstGeom>
        </p:spPr>
      </p:pic>
    </p:spTree>
    <p:extLst>
      <p:ext uri="{BB962C8B-B14F-4D97-AF65-F5344CB8AC3E}">
        <p14:creationId xmlns:p14="http://schemas.microsoft.com/office/powerpoint/2010/main" val="143011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page - 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1"/>
          <p:cNvSpPr>
            <a:spLocks noGrp="1"/>
          </p:cNvSpPr>
          <p:nvPr>
            <p:ph type="title"/>
          </p:nvPr>
        </p:nvSpPr>
        <p:spPr>
          <a:xfrm>
            <a:off x="1146902" y="1046302"/>
            <a:ext cx="6166108" cy="1439056"/>
          </a:xfrm>
          <a:prstGeom prst="rect">
            <a:avLst/>
          </a:prstGeom>
        </p:spPr>
        <p:txBody>
          <a:bodyPr lIns="0" tIns="0" rIns="0" bIns="0" anchor="b" anchorCtr="0"/>
          <a:lstStyle>
            <a:lvl1pPr algn="l">
              <a:defRPr sz="2800" b="1" i="0" cap="all">
                <a:solidFill>
                  <a:schemeClr val="bg1"/>
                </a:solidFill>
              </a:defRPr>
            </a:lvl1pPr>
          </a:lstStyle>
          <a:p>
            <a:r>
              <a:rPr lang="en-US"/>
              <a:t>Click to edit Master title style</a:t>
            </a:r>
            <a:endParaRPr lang="en-US" dirty="0"/>
          </a:p>
        </p:txBody>
      </p:sp>
      <p:sp>
        <p:nvSpPr>
          <p:cNvPr id="11" name="Text Placeholder 10"/>
          <p:cNvSpPr>
            <a:spLocks noGrp="1"/>
          </p:cNvSpPr>
          <p:nvPr>
            <p:ph type="body" sz="quarter" idx="10" hasCustomPrompt="1"/>
          </p:nvPr>
        </p:nvSpPr>
        <p:spPr>
          <a:xfrm>
            <a:off x="1146902" y="4215253"/>
            <a:ext cx="4587552" cy="1697051"/>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0" baseline="0"/>
            </a:lvl1pPr>
            <a:lvl2pPr>
              <a:defRPr sz="1400"/>
            </a:lvl2pPr>
            <a:lvl3pPr>
              <a:defRPr sz="1400"/>
            </a:lvl3pPr>
            <a:lvl4pPr>
              <a:defRPr sz="1400"/>
            </a:lvl4pPr>
            <a:lvl5pPr>
              <a:defRPr sz="1400"/>
            </a:lvl5pPr>
          </a:lstStyle>
          <a:p>
            <a:pPr lvl="0"/>
            <a:r>
              <a:rPr lang="en-CA" dirty="0"/>
              <a:t>Room</a:t>
            </a:r>
          </a:p>
          <a:p>
            <a:pPr lvl="0"/>
            <a:r>
              <a:rPr lang="en-CA" dirty="0"/>
              <a:t>Address 1</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2</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Address 3</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Phone:</a:t>
            </a:r>
          </a:p>
          <a:p>
            <a:pPr marL="0" marR="0" lvl="0" indent="0" algn="l" defTabSz="457200" rtl="0" eaLnBrk="1" fontAlgn="auto" latinLnBrk="0" hangingPunct="1">
              <a:lnSpc>
                <a:spcPct val="100000"/>
              </a:lnSpc>
              <a:spcBef>
                <a:spcPct val="20000"/>
              </a:spcBef>
              <a:spcAft>
                <a:spcPts val="0"/>
              </a:spcAft>
              <a:buClrTx/>
              <a:buSzTx/>
              <a:buFontTx/>
              <a:buNone/>
              <a:tabLst/>
              <a:defRPr/>
            </a:pPr>
            <a:r>
              <a:rPr lang="en-CA" dirty="0"/>
              <a:t>Fax:</a:t>
            </a:r>
          </a:p>
          <a:p>
            <a:pPr marL="0" marR="0" lvl="0" indent="0" algn="l" defTabSz="457200" rtl="0" eaLnBrk="1" fontAlgn="auto" latinLnBrk="0" hangingPunct="1">
              <a:lnSpc>
                <a:spcPct val="100000"/>
              </a:lnSpc>
              <a:spcBef>
                <a:spcPct val="20000"/>
              </a:spcBef>
              <a:spcAft>
                <a:spcPts val="0"/>
              </a:spcAft>
              <a:buClrTx/>
              <a:buSzTx/>
              <a:buFontTx/>
              <a:buNone/>
              <a:tabLst/>
              <a:defRPr/>
            </a:pPr>
            <a:endParaRPr lang="en-CA" dirty="0"/>
          </a:p>
          <a:p>
            <a:pPr lvl="0"/>
            <a:endParaRPr lang="en-CA" dirty="0"/>
          </a:p>
        </p:txBody>
      </p:sp>
      <p:sp>
        <p:nvSpPr>
          <p:cNvPr id="12" name="Text Placeholder 10"/>
          <p:cNvSpPr>
            <a:spLocks noGrp="1"/>
          </p:cNvSpPr>
          <p:nvPr>
            <p:ph type="body" sz="quarter" idx="11" hasCustomPrompt="1"/>
          </p:nvPr>
        </p:nvSpPr>
        <p:spPr>
          <a:xfrm>
            <a:off x="1146902" y="3963562"/>
            <a:ext cx="4587552"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baseline="0"/>
            </a:lvl1pPr>
            <a:lvl2pPr>
              <a:defRPr sz="1400"/>
            </a:lvl2pPr>
            <a:lvl3pPr>
              <a:defRPr sz="1400"/>
            </a:lvl3pPr>
            <a:lvl4pPr>
              <a:defRPr sz="1400"/>
            </a:lvl4pPr>
            <a:lvl5pPr>
              <a:defRPr sz="1400"/>
            </a:lvl5pPr>
          </a:lstStyle>
          <a:p>
            <a:pPr lvl="0"/>
            <a:r>
              <a:rPr lang="en-CA" dirty="0"/>
              <a:t>Lawrence </a:t>
            </a:r>
            <a:r>
              <a:rPr lang="en-CA" dirty="0" err="1"/>
              <a:t>Kinlin</a:t>
            </a:r>
            <a:r>
              <a:rPr lang="en-CA" dirty="0"/>
              <a:t> School of Business</a:t>
            </a:r>
          </a:p>
        </p:txBody>
      </p:sp>
      <p:sp>
        <p:nvSpPr>
          <p:cNvPr id="7" name="Text Placeholder 10"/>
          <p:cNvSpPr txBox="1">
            <a:spLocks/>
          </p:cNvSpPr>
          <p:nvPr userDrawn="1"/>
        </p:nvSpPr>
        <p:spPr>
          <a:xfrm>
            <a:off x="1144588" y="6280484"/>
            <a:ext cx="4587552" cy="251692"/>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Tx/>
              <a:buNone/>
              <a:tabLst/>
              <a:defRPr sz="1400" b="1" i="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err="1"/>
              <a:t>fanshawec.ca</a:t>
            </a:r>
            <a:endParaRPr lang="en-CA" dirty="0"/>
          </a:p>
        </p:txBody>
      </p:sp>
    </p:spTree>
    <p:extLst>
      <p:ext uri="{BB962C8B-B14F-4D97-AF65-F5344CB8AC3E}">
        <p14:creationId xmlns:p14="http://schemas.microsoft.com/office/powerpoint/2010/main" val="284885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1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772400" cy="4572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152400" y="609600"/>
            <a:ext cx="8839200" cy="5867400"/>
          </a:xfrm>
          <a:prstGeom prst="rect">
            <a:avLst/>
          </a:prstGeom>
        </p:spPr>
        <p:txBody>
          <a:bodyPr/>
          <a:lstStyle/>
          <a:p>
            <a:pPr lvl="0"/>
            <a:endParaRPr lang="en-US" noProof="0"/>
          </a:p>
        </p:txBody>
      </p:sp>
      <p:sp>
        <p:nvSpPr>
          <p:cNvPr id="4" name="Rectangle 4"/>
          <p:cNvSpPr>
            <a:spLocks noGrp="1" noChangeArrowheads="1"/>
          </p:cNvSpPr>
          <p:nvPr>
            <p:ph type="dt" sz="half" idx="10"/>
          </p:nvPr>
        </p:nvSpPr>
        <p:spPr>
          <a:xfrm>
            <a:off x="152400" y="6553200"/>
            <a:ext cx="2057400" cy="228600"/>
          </a:xfrm>
          <a:prstGeom prst="rect">
            <a:avLst/>
          </a:prstGeom>
          <a:ln/>
        </p:spPr>
        <p:txBody>
          <a:bodyPr/>
          <a:lstStyle>
            <a:lvl1pPr>
              <a:defRPr/>
            </a:lvl1pPr>
          </a:lstStyle>
          <a:p>
            <a:pPr>
              <a:defRPr/>
            </a:pPr>
            <a:fld id="{0CCFDD3A-8601-DE48-B5B1-1B185D1602DE}" type="datetime2">
              <a:rPr lang="en-CA"/>
              <a:pPr>
                <a:defRPr/>
              </a:pPr>
              <a:t>Thursday, February 15, 2024</a:t>
            </a:fld>
            <a:endParaRPr lang="en-CA"/>
          </a:p>
        </p:txBody>
      </p:sp>
      <p:sp>
        <p:nvSpPr>
          <p:cNvPr id="5" name="Rectangle 6"/>
          <p:cNvSpPr>
            <a:spLocks noGrp="1" noChangeArrowheads="1"/>
          </p:cNvSpPr>
          <p:nvPr>
            <p:ph type="sldNum" sz="quarter" idx="11"/>
          </p:nvPr>
        </p:nvSpPr>
        <p:spPr>
          <a:xfrm>
            <a:off x="6934200" y="6553200"/>
            <a:ext cx="2057400" cy="228600"/>
          </a:xfrm>
          <a:prstGeom prst="rect">
            <a:avLst/>
          </a:prstGeom>
          <a:ln/>
        </p:spPr>
        <p:txBody>
          <a:bodyPr/>
          <a:lstStyle>
            <a:lvl1pPr>
              <a:defRPr/>
            </a:lvl1pPr>
          </a:lstStyle>
          <a:p>
            <a:fld id="{9478310D-B237-A84F-8EF7-AA00BDBB9FFF}" type="slidenum">
              <a:rPr lang="en-CA" altLang="en-US"/>
              <a:pPr/>
              <a:t>‹#›</a:t>
            </a:fld>
            <a:endParaRPr lang="en-CA" altLang="en-US"/>
          </a:p>
        </p:txBody>
      </p:sp>
    </p:spTree>
    <p:extLst>
      <p:ext uri="{BB962C8B-B14F-4D97-AF65-F5344CB8AC3E}">
        <p14:creationId xmlns:p14="http://schemas.microsoft.com/office/powerpoint/2010/main" val="117626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Tree>
    <p:extLst>
      <p:ext uri="{BB962C8B-B14F-4D97-AF65-F5344CB8AC3E}">
        <p14:creationId xmlns:p14="http://schemas.microsoft.com/office/powerpoint/2010/main" val="48130128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9" r:id="rId7"/>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youtube.com/watch?v=ZihWEVWCJY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youtube.com/watch?v=TZZFBkbC2l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nancialrhythm.com/profitability-margins-industry/" TargetMode="External"/><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youtube.com/watch?v=XGmNahd9Ne0" TargetMode="External"/><Relationship Id="rId5" Type="http://schemas.openxmlformats.org/officeDocument/2006/relationships/hyperlink" Target="https://www.youtube.com/watch?v=eS9hYpnsrms" TargetMode="External"/><Relationship Id="rId4" Type="http://schemas.openxmlformats.org/officeDocument/2006/relationships/hyperlink" Target="https://www.youtube.com/watch?v=eP_UwR54kT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youtube.com/watch?v=mWimeV01Mp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kPn-t6NSxfQ"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www.youtube.com/watch?v=U_aD7uC2Pj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TnoY7k6MmV8"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marketwatch.com/investing/stock/aapl/financials" TargetMode="External"/><Relationship Id="rId2" Type="http://schemas.openxmlformats.org/officeDocument/2006/relationships/hyperlink" Target="https://www.marketwatch.com/investing/stock/meta?mod=search_symbol" TargetMode="External"/><Relationship Id="rId1" Type="http://schemas.openxmlformats.org/officeDocument/2006/relationships/slideLayout" Target="../slideLayouts/slideLayout3.xml"/><Relationship Id="rId4" Type="http://schemas.openxmlformats.org/officeDocument/2006/relationships/hyperlink" Target="https://www.marketwatch.com/investing/stock/005930?countrycode=kr&amp;mod=search_symbo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6oWTJR1zBC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youtube.com/watch?v=HrBMenizbL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03015" y="1316256"/>
            <a:ext cx="7314684" cy="2281314"/>
          </a:xfrm>
        </p:spPr>
        <p:txBody>
          <a:bodyPr>
            <a:normAutofit fontScale="90000"/>
          </a:bodyPr>
          <a:lstStyle/>
          <a:p>
            <a:r>
              <a:rPr lang="en-US" sz="6000" dirty="0"/>
              <a:t>MGMT 6057 </a:t>
            </a:r>
            <a:br>
              <a:rPr lang="en-US" sz="6000" dirty="0"/>
            </a:br>
            <a:br>
              <a:rPr lang="en-US" dirty="0"/>
            </a:br>
            <a:r>
              <a:rPr lang="en-US" dirty="0"/>
              <a:t>contemporary business management</a:t>
            </a:r>
          </a:p>
        </p:txBody>
      </p:sp>
      <p:sp>
        <p:nvSpPr>
          <p:cNvPr id="6" name="Subtitle 5"/>
          <p:cNvSpPr>
            <a:spLocks noGrp="1"/>
          </p:cNvSpPr>
          <p:nvPr>
            <p:ph type="subTitle" idx="1"/>
          </p:nvPr>
        </p:nvSpPr>
        <p:spPr>
          <a:xfrm>
            <a:off x="1192066" y="4421688"/>
            <a:ext cx="7660989" cy="921284"/>
          </a:xfrm>
        </p:spPr>
        <p:txBody>
          <a:bodyPr/>
          <a:lstStyle/>
          <a:p>
            <a:pPr fontAlgn="auto">
              <a:lnSpc>
                <a:spcPct val="90000"/>
              </a:lnSpc>
              <a:spcAft>
                <a:spcPts val="0"/>
              </a:spcAft>
              <a:defRPr/>
            </a:pPr>
            <a:r>
              <a:rPr lang="en-CA" sz="3200" b="1"/>
              <a:t>Module 9: </a:t>
            </a:r>
            <a:r>
              <a:rPr lang="en-CA" sz="3200" b="1" dirty="0"/>
              <a:t>accounting and financial information</a:t>
            </a:r>
            <a:endParaRPr lang="en-US" sz="3200" b="1" dirty="0"/>
          </a:p>
        </p:txBody>
      </p:sp>
    </p:spTree>
    <p:extLst>
      <p:ext uri="{BB962C8B-B14F-4D97-AF65-F5344CB8AC3E}">
        <p14:creationId xmlns:p14="http://schemas.microsoft.com/office/powerpoint/2010/main" val="169605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542" y="490807"/>
            <a:ext cx="5452381" cy="525194"/>
          </a:xfrm>
        </p:spPr>
        <p:txBody>
          <a:bodyPr/>
          <a:lstStyle/>
          <a:p>
            <a:r>
              <a:rPr lang="en-CA" dirty="0"/>
              <a:t>Balance sheet</a:t>
            </a:r>
          </a:p>
        </p:txBody>
      </p:sp>
      <p:sp>
        <p:nvSpPr>
          <p:cNvPr id="3" name="Text Placeholder 2"/>
          <p:cNvSpPr>
            <a:spLocks noGrp="1"/>
          </p:cNvSpPr>
          <p:nvPr>
            <p:ph type="body" sz="quarter" idx="10"/>
          </p:nvPr>
        </p:nvSpPr>
        <p:spPr>
          <a:xfrm>
            <a:off x="266700" y="1016001"/>
            <a:ext cx="8759581" cy="5557835"/>
          </a:xfrm>
        </p:spPr>
        <p:txBody>
          <a:bodyPr/>
          <a:lstStyle/>
          <a:p>
            <a:pPr marL="457200" indent="-457200">
              <a:buFont typeface="Arial" panose="020B0604020202020204" pitchFamily="34" charset="0"/>
              <a:buChar char="•"/>
            </a:pPr>
            <a:r>
              <a:rPr lang="en-US" dirty="0"/>
              <a:t>Shows the value of firm on a given date (</a:t>
            </a:r>
            <a:r>
              <a:rPr lang="en-US" i="1" dirty="0"/>
              <a:t>not</a:t>
            </a:r>
            <a:r>
              <a:rPr lang="en-US" dirty="0"/>
              <a:t> over a period of time)</a:t>
            </a:r>
          </a:p>
          <a:p>
            <a:pPr marL="457200" indent="-457200">
              <a:buFont typeface="Arial" panose="020B0604020202020204" pitchFamily="34" charset="0"/>
              <a:buChar char="•"/>
            </a:pPr>
            <a:r>
              <a:rPr lang="en-US" b="1" dirty="0"/>
              <a:t>Assets</a:t>
            </a:r>
            <a:r>
              <a:rPr lang="en-US" dirty="0"/>
              <a:t>: what a firm owns </a:t>
            </a:r>
          </a:p>
          <a:p>
            <a:pPr marL="1200150" lvl="1" indent="-457200">
              <a:buFont typeface="Arial" panose="020B0604020202020204" pitchFamily="34" charset="0"/>
              <a:buChar char="•"/>
            </a:pPr>
            <a:r>
              <a:rPr lang="en-US" sz="2400" dirty="0"/>
              <a:t>Current and fixed assets (examples?)</a:t>
            </a:r>
          </a:p>
          <a:p>
            <a:pPr marL="457200" indent="-457200">
              <a:buFont typeface="Arial" panose="020B0604020202020204" pitchFamily="34" charset="0"/>
              <a:buChar char="•"/>
            </a:pPr>
            <a:r>
              <a:rPr lang="en-US" b="1" dirty="0"/>
              <a:t>Liabilities</a:t>
            </a:r>
            <a:r>
              <a:rPr lang="en-US" dirty="0"/>
              <a:t>: what a firm owes</a:t>
            </a:r>
          </a:p>
          <a:p>
            <a:pPr marL="1200150" lvl="1" indent="-457200">
              <a:buFont typeface="Arial" panose="020B0604020202020204" pitchFamily="34" charset="0"/>
              <a:buChar char="•"/>
            </a:pPr>
            <a:r>
              <a:rPr lang="en-US" sz="2400" dirty="0"/>
              <a:t>Short term and long term liabilities (examples?)</a:t>
            </a:r>
          </a:p>
          <a:p>
            <a:pPr marL="457200" indent="-457200">
              <a:buFont typeface="Arial" panose="020B0604020202020204" pitchFamily="34" charset="0"/>
              <a:buChar char="•"/>
            </a:pPr>
            <a:r>
              <a:rPr lang="en-US" b="1" dirty="0"/>
              <a:t>Equity</a:t>
            </a:r>
            <a:r>
              <a:rPr lang="en-US" dirty="0"/>
              <a:t>: owners’ investment and retained earnings from prior years</a:t>
            </a:r>
          </a:p>
          <a:p>
            <a:pPr marL="457200" indent="-457200">
              <a:buFont typeface="Arial" panose="020B0604020202020204" pitchFamily="34" charset="0"/>
              <a:buChar char="•"/>
            </a:pPr>
            <a:r>
              <a:rPr lang="en-US" b="1" dirty="0"/>
              <a:t>“Fundamental accounting equation”</a:t>
            </a:r>
          </a:p>
          <a:p>
            <a:pPr marL="857250" lvl="2" indent="0">
              <a:buNone/>
            </a:pPr>
            <a:r>
              <a:rPr lang="en-US" sz="2000" dirty="0"/>
              <a:t>Assets = Liabilities + Owners’ Equity</a:t>
            </a:r>
          </a:p>
          <a:p>
            <a:pPr marL="857250" lvl="2" indent="0">
              <a:buNone/>
            </a:pPr>
            <a:r>
              <a:rPr lang="en-US" sz="2000" dirty="0"/>
              <a:t>                          or</a:t>
            </a:r>
          </a:p>
          <a:p>
            <a:pPr marL="857250" lvl="2" indent="0">
              <a:buNone/>
            </a:pPr>
            <a:r>
              <a:rPr lang="en-US" sz="2000" dirty="0"/>
              <a:t>Owners’ Equity = Assets - Liabilities</a:t>
            </a:r>
          </a:p>
        </p:txBody>
      </p:sp>
      <p:pic>
        <p:nvPicPr>
          <p:cNvPr id="4" name="Picture 3"/>
          <p:cNvPicPr>
            <a:picLocks noChangeAspect="1"/>
          </p:cNvPicPr>
          <p:nvPr/>
        </p:nvPicPr>
        <p:blipFill>
          <a:blip r:embed="rId3"/>
          <a:stretch>
            <a:fillRect/>
          </a:stretch>
        </p:blipFill>
        <p:spPr>
          <a:xfrm>
            <a:off x="7010399" y="5206200"/>
            <a:ext cx="2015881" cy="1541808"/>
          </a:xfrm>
          <a:prstGeom prst="rect">
            <a:avLst/>
          </a:prstGeom>
        </p:spPr>
      </p:pic>
    </p:spTree>
    <p:extLst>
      <p:ext uri="{BB962C8B-B14F-4D97-AF65-F5344CB8AC3E}">
        <p14:creationId xmlns:p14="http://schemas.microsoft.com/office/powerpoint/2010/main" val="207365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84179-F743-4F63-83C7-0DE2C51EBDAF}"/>
              </a:ext>
            </a:extLst>
          </p:cNvPr>
          <p:cNvPicPr>
            <a:picLocks noChangeAspect="1"/>
          </p:cNvPicPr>
          <p:nvPr/>
        </p:nvPicPr>
        <p:blipFill>
          <a:blip r:embed="rId3"/>
          <a:stretch>
            <a:fillRect/>
          </a:stretch>
        </p:blipFill>
        <p:spPr>
          <a:xfrm>
            <a:off x="2635623" y="143903"/>
            <a:ext cx="6257758" cy="6618566"/>
          </a:xfrm>
          <a:prstGeom prst="rect">
            <a:avLst/>
          </a:prstGeom>
        </p:spPr>
      </p:pic>
      <p:sp>
        <p:nvSpPr>
          <p:cNvPr id="7" name="TextBox 6">
            <a:extLst>
              <a:ext uri="{FF2B5EF4-FFF2-40B4-BE49-F238E27FC236}">
                <a16:creationId xmlns:a16="http://schemas.microsoft.com/office/drawing/2014/main" id="{0DF4F67E-E1F6-4853-8F34-1101F9D792B6}"/>
              </a:ext>
            </a:extLst>
          </p:cNvPr>
          <p:cNvSpPr txBox="1"/>
          <p:nvPr/>
        </p:nvSpPr>
        <p:spPr>
          <a:xfrm>
            <a:off x="250619" y="5725729"/>
            <a:ext cx="1779522" cy="954107"/>
          </a:xfrm>
          <a:prstGeom prst="rect">
            <a:avLst/>
          </a:prstGeom>
          <a:noFill/>
        </p:spPr>
        <p:txBody>
          <a:bodyPr wrap="square" rtlCol="0">
            <a:spAutoFit/>
          </a:bodyPr>
          <a:lstStyle/>
          <a:p>
            <a:r>
              <a:rPr lang="en-CA" sz="1400" i="1" dirty="0"/>
              <a:t>See slide notes below for explanation of terms…</a:t>
            </a:r>
          </a:p>
        </p:txBody>
      </p:sp>
      <p:sp>
        <p:nvSpPr>
          <p:cNvPr id="8" name="TextBox 7">
            <a:extLst>
              <a:ext uri="{FF2B5EF4-FFF2-40B4-BE49-F238E27FC236}">
                <a16:creationId xmlns:a16="http://schemas.microsoft.com/office/drawing/2014/main" id="{E37DA51A-910E-4207-9C5D-2BC24277B8FA}"/>
              </a:ext>
            </a:extLst>
          </p:cNvPr>
          <p:cNvSpPr txBox="1"/>
          <p:nvPr/>
        </p:nvSpPr>
        <p:spPr>
          <a:xfrm>
            <a:off x="141739" y="747329"/>
            <a:ext cx="1997281" cy="2031325"/>
          </a:xfrm>
          <a:prstGeom prst="rect">
            <a:avLst/>
          </a:prstGeom>
          <a:noFill/>
        </p:spPr>
        <p:txBody>
          <a:bodyPr wrap="square" rtlCol="0">
            <a:spAutoFit/>
          </a:bodyPr>
          <a:lstStyle/>
          <a:p>
            <a:r>
              <a:rPr lang="en-CA" sz="1400" dirty="0"/>
              <a:t>Balance sheets can be formatted on a side-by-side basis, or vertically (asset section on top, liabilities section in the middle, equity section on the bottom)</a:t>
            </a:r>
          </a:p>
        </p:txBody>
      </p:sp>
    </p:spTree>
    <p:extLst>
      <p:ext uri="{BB962C8B-B14F-4D97-AF65-F5344CB8AC3E}">
        <p14:creationId xmlns:p14="http://schemas.microsoft.com/office/powerpoint/2010/main" val="869612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Statement of cash flow</a:t>
            </a:r>
          </a:p>
        </p:txBody>
      </p:sp>
      <p:sp>
        <p:nvSpPr>
          <p:cNvPr id="3" name="Text Placeholder 2"/>
          <p:cNvSpPr>
            <a:spLocks noGrp="1"/>
          </p:cNvSpPr>
          <p:nvPr>
            <p:ph type="body" sz="quarter" idx="10"/>
          </p:nvPr>
        </p:nvSpPr>
        <p:spPr>
          <a:xfrm>
            <a:off x="601328" y="1465137"/>
            <a:ext cx="8241589" cy="4563849"/>
          </a:xfrm>
        </p:spPr>
        <p:txBody>
          <a:bodyPr/>
          <a:lstStyle/>
          <a:p>
            <a:pPr marL="457200" indent="-457200">
              <a:buFont typeface="Arial" panose="020B0604020202020204" pitchFamily="34" charset="0"/>
              <a:buChar char="•"/>
            </a:pPr>
            <a:r>
              <a:rPr lang="en-CA" dirty="0"/>
              <a:t>Summary of cash flow (in and out of the business) during a past time period</a:t>
            </a:r>
          </a:p>
          <a:p>
            <a:pPr marL="457200" indent="-457200">
              <a:buFont typeface="Arial" panose="020B0604020202020204" pitchFamily="34" charset="0"/>
              <a:buChar char="•"/>
            </a:pPr>
            <a:r>
              <a:rPr lang="en-CA" dirty="0"/>
              <a:t>Contains three main sections:</a:t>
            </a:r>
          </a:p>
          <a:p>
            <a:pPr marL="1200150" lvl="1" indent="-457200">
              <a:buFont typeface="Arial" panose="020B0604020202020204" pitchFamily="34" charset="0"/>
              <a:buChar char="•"/>
            </a:pPr>
            <a:r>
              <a:rPr lang="en-CA" sz="2400" dirty="0"/>
              <a:t>Cash flow from Operations (e.g., sales revenue, paying suppliers)</a:t>
            </a:r>
          </a:p>
          <a:p>
            <a:pPr marL="1200150" lvl="1" indent="-457200">
              <a:buFont typeface="Arial" panose="020B0604020202020204" pitchFamily="34" charset="0"/>
              <a:buChar char="•"/>
            </a:pPr>
            <a:r>
              <a:rPr lang="en-CA" sz="2400" dirty="0"/>
              <a:t>Cash flow from Investing (e.g., purchasing or selling a building)</a:t>
            </a:r>
          </a:p>
          <a:p>
            <a:pPr marL="1200150" lvl="1" indent="-457200">
              <a:buFont typeface="Arial" panose="020B0604020202020204" pitchFamily="34" charset="0"/>
              <a:buChar char="•"/>
            </a:pPr>
            <a:r>
              <a:rPr lang="en-CA" sz="2400" dirty="0"/>
              <a:t>Cash flow from Financing (e.g., loans, dividends paid to corporation shareholders)</a:t>
            </a:r>
          </a:p>
        </p:txBody>
      </p:sp>
      <p:pic>
        <p:nvPicPr>
          <p:cNvPr id="4" name="Picture 3">
            <a:extLst>
              <a:ext uri="{FF2B5EF4-FFF2-40B4-BE49-F238E27FC236}">
                <a16:creationId xmlns:a16="http://schemas.microsoft.com/office/drawing/2014/main" id="{B994273A-B86F-41A4-A114-CF6AFD2B7009}"/>
              </a:ext>
            </a:extLst>
          </p:cNvPr>
          <p:cNvPicPr>
            <a:picLocks noChangeAspect="1"/>
          </p:cNvPicPr>
          <p:nvPr/>
        </p:nvPicPr>
        <p:blipFill>
          <a:blip r:embed="rId3"/>
          <a:stretch>
            <a:fillRect/>
          </a:stretch>
        </p:blipFill>
        <p:spPr>
          <a:xfrm>
            <a:off x="6947210" y="5430644"/>
            <a:ext cx="1974540" cy="1180688"/>
          </a:xfrm>
          <a:prstGeom prst="rect">
            <a:avLst/>
          </a:prstGeom>
        </p:spPr>
      </p:pic>
    </p:spTree>
    <p:extLst>
      <p:ext uri="{BB962C8B-B14F-4D97-AF65-F5344CB8AC3E}">
        <p14:creationId xmlns:p14="http://schemas.microsoft.com/office/powerpoint/2010/main" val="231906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C6E824-8B6E-4336-8365-BBF164DD9CF9}"/>
              </a:ext>
            </a:extLst>
          </p:cNvPr>
          <p:cNvPicPr>
            <a:picLocks noChangeAspect="1"/>
          </p:cNvPicPr>
          <p:nvPr/>
        </p:nvPicPr>
        <p:blipFill>
          <a:blip r:embed="rId3"/>
          <a:stretch>
            <a:fillRect/>
          </a:stretch>
        </p:blipFill>
        <p:spPr>
          <a:xfrm>
            <a:off x="4360128" y="191211"/>
            <a:ext cx="4633448" cy="6541338"/>
          </a:xfrm>
          <a:prstGeom prst="rect">
            <a:avLst/>
          </a:prstGeom>
        </p:spPr>
      </p:pic>
      <p:sp>
        <p:nvSpPr>
          <p:cNvPr id="9" name="TextBox 8">
            <a:extLst>
              <a:ext uri="{FF2B5EF4-FFF2-40B4-BE49-F238E27FC236}">
                <a16:creationId xmlns:a16="http://schemas.microsoft.com/office/drawing/2014/main" id="{BD80DBA6-B50E-47F8-B561-273FF5C85AD9}"/>
              </a:ext>
            </a:extLst>
          </p:cNvPr>
          <p:cNvSpPr txBox="1"/>
          <p:nvPr/>
        </p:nvSpPr>
        <p:spPr>
          <a:xfrm>
            <a:off x="323386" y="883165"/>
            <a:ext cx="3055434" cy="4247317"/>
          </a:xfrm>
          <a:prstGeom prst="rect">
            <a:avLst/>
          </a:prstGeom>
          <a:noFill/>
        </p:spPr>
        <p:txBody>
          <a:bodyPr wrap="square" rtlCol="0">
            <a:spAutoFit/>
          </a:bodyPr>
          <a:lstStyle/>
          <a:p>
            <a:r>
              <a:rPr lang="en-CA" dirty="0"/>
              <a:t>Assess performance of company: </a:t>
            </a:r>
          </a:p>
          <a:p>
            <a:endParaRPr lang="en-CA" dirty="0"/>
          </a:p>
          <a:p>
            <a:r>
              <a:rPr lang="en-CA" dirty="0"/>
              <a:t>Over the year, did ABC Company take in more cash than it spent?</a:t>
            </a:r>
          </a:p>
          <a:p>
            <a:endParaRPr lang="en-CA" dirty="0"/>
          </a:p>
          <a:p>
            <a:r>
              <a:rPr lang="en-CA" dirty="0"/>
              <a:t>Where is the main source of cash - Operations (e.g., sales)? Investing? Financing?</a:t>
            </a:r>
          </a:p>
          <a:p>
            <a:endParaRPr lang="en-CA" dirty="0"/>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22785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Cash flow forecast</a:t>
            </a:r>
          </a:p>
        </p:txBody>
      </p:sp>
      <p:sp>
        <p:nvSpPr>
          <p:cNvPr id="3" name="Text Placeholder 2"/>
          <p:cNvSpPr>
            <a:spLocks noGrp="1"/>
          </p:cNvSpPr>
          <p:nvPr>
            <p:ph type="body" sz="quarter" idx="10"/>
          </p:nvPr>
        </p:nvSpPr>
        <p:spPr>
          <a:xfrm>
            <a:off x="533400" y="1658855"/>
            <a:ext cx="8077199" cy="3795728"/>
          </a:xfrm>
        </p:spPr>
        <p:txBody>
          <a:bodyPr/>
          <a:lstStyle/>
          <a:p>
            <a:pPr marL="457200" indent="-457200">
              <a:buFont typeface="Arial" panose="020B0604020202020204" pitchFamily="34" charset="0"/>
              <a:buChar char="•"/>
            </a:pPr>
            <a:r>
              <a:rPr lang="en-CA" dirty="0"/>
              <a:t>Estimate of cash coming into and out of the business during a future period (usually on a month-by-month basis)</a:t>
            </a:r>
          </a:p>
          <a:p>
            <a:pPr marL="457200" indent="-457200">
              <a:buFont typeface="Arial" panose="020B0604020202020204" pitchFamily="34" charset="0"/>
              <a:buChar char="•"/>
            </a:pPr>
            <a:r>
              <a:rPr lang="en-CA" dirty="0"/>
              <a:t>Purposes (examples):</a:t>
            </a:r>
          </a:p>
          <a:p>
            <a:pPr marL="1200150" lvl="1" indent="-457200">
              <a:buFont typeface="Arial" panose="020B0604020202020204" pitchFamily="34" charset="0"/>
              <a:buChar char="•"/>
            </a:pPr>
            <a:r>
              <a:rPr lang="en-CA" sz="2400" dirty="0"/>
              <a:t>Will I have enough cash to pay for future expenses?</a:t>
            </a:r>
          </a:p>
          <a:p>
            <a:pPr marL="1200150" lvl="1" indent="-457200">
              <a:buFont typeface="Arial" panose="020B0604020202020204" pitchFamily="34" charset="0"/>
              <a:buChar char="•"/>
            </a:pPr>
            <a:r>
              <a:rPr lang="en-CA" sz="2400" dirty="0"/>
              <a:t>Will I need to obtain a bank loan? (If so, when?)</a:t>
            </a:r>
          </a:p>
          <a:p>
            <a:pPr marL="1200150" lvl="1" indent="-457200">
              <a:buFont typeface="Arial" panose="020B0604020202020204" pitchFamily="34" charset="0"/>
              <a:buChar char="•"/>
            </a:pPr>
            <a:r>
              <a:rPr lang="en-CA" sz="2400" dirty="0"/>
              <a:t>Is it worthwhile to purchase a large piece of equipment?</a:t>
            </a:r>
          </a:p>
          <a:p>
            <a:endParaRPr lang="en-CA" dirty="0"/>
          </a:p>
          <a:p>
            <a:endParaRPr lang="en-CA" dirty="0"/>
          </a:p>
        </p:txBody>
      </p:sp>
    </p:spTree>
    <p:extLst>
      <p:ext uri="{BB962C8B-B14F-4D97-AF65-F5344CB8AC3E}">
        <p14:creationId xmlns:p14="http://schemas.microsoft.com/office/powerpoint/2010/main" val="31172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490807"/>
            <a:ext cx="5597524" cy="512494"/>
          </a:xfrm>
        </p:spPr>
        <p:txBody>
          <a:bodyPr/>
          <a:lstStyle/>
          <a:p>
            <a:r>
              <a:rPr lang="en-CA" dirty="0"/>
              <a:t>Cash flow forecast</a:t>
            </a:r>
          </a:p>
        </p:txBody>
      </p:sp>
      <p:sp>
        <p:nvSpPr>
          <p:cNvPr id="5" name="Text Placeholder 4">
            <a:extLst>
              <a:ext uri="{FF2B5EF4-FFF2-40B4-BE49-F238E27FC236}">
                <a16:creationId xmlns:a16="http://schemas.microsoft.com/office/drawing/2014/main" id="{99586D55-E1EE-40B0-AF97-CE8E812370BF}"/>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EAE968B3-5EC7-4F31-9A55-94063169546E}"/>
              </a:ext>
            </a:extLst>
          </p:cNvPr>
          <p:cNvPicPr>
            <a:picLocks noChangeAspect="1"/>
          </p:cNvPicPr>
          <p:nvPr/>
        </p:nvPicPr>
        <p:blipFill>
          <a:blip r:embed="rId3"/>
          <a:stretch>
            <a:fillRect/>
          </a:stretch>
        </p:blipFill>
        <p:spPr>
          <a:xfrm>
            <a:off x="58784" y="1288665"/>
            <a:ext cx="8934403" cy="5308985"/>
          </a:xfrm>
          <a:prstGeom prst="rect">
            <a:avLst/>
          </a:prstGeom>
        </p:spPr>
      </p:pic>
    </p:spTree>
    <p:extLst>
      <p:ext uri="{BB962C8B-B14F-4D97-AF65-F5344CB8AC3E}">
        <p14:creationId xmlns:p14="http://schemas.microsoft.com/office/powerpoint/2010/main" val="15920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Break-even analysis</a:t>
            </a:r>
          </a:p>
        </p:txBody>
      </p:sp>
      <p:sp>
        <p:nvSpPr>
          <p:cNvPr id="3" name="Text Placeholder 2"/>
          <p:cNvSpPr>
            <a:spLocks noGrp="1"/>
          </p:cNvSpPr>
          <p:nvPr>
            <p:ph type="body" sz="quarter" idx="10"/>
          </p:nvPr>
        </p:nvSpPr>
        <p:spPr>
          <a:xfrm>
            <a:off x="677001" y="1360210"/>
            <a:ext cx="7806599" cy="5031876"/>
          </a:xfrm>
        </p:spPr>
        <p:txBody>
          <a:bodyPr/>
          <a:lstStyle/>
          <a:p>
            <a:r>
              <a:rPr lang="en-CA" i="1" dirty="0"/>
              <a:t>“How much do I have to sell to break even and recover my costs?”</a:t>
            </a:r>
          </a:p>
          <a:p>
            <a:r>
              <a:rPr lang="en-CA" sz="1200" i="1" dirty="0"/>
              <a:t> </a:t>
            </a:r>
          </a:p>
          <a:p>
            <a:pPr marL="457200" indent="-457200">
              <a:buFont typeface="Arial" panose="020B0604020202020204" pitchFamily="34" charset="0"/>
              <a:buChar char="•"/>
            </a:pPr>
            <a:r>
              <a:rPr lang="en-US" dirty="0"/>
              <a:t>Fixed costs</a:t>
            </a:r>
          </a:p>
          <a:p>
            <a:pPr lvl="1">
              <a:buFont typeface="Arial" panose="020B0604020202020204" pitchFamily="34" charset="0"/>
              <a:buChar char="•"/>
            </a:pPr>
            <a:r>
              <a:rPr lang="en-US" sz="2400" dirty="0"/>
              <a:t>Do not change with number sold</a:t>
            </a:r>
          </a:p>
          <a:p>
            <a:pPr lvl="1">
              <a:buFont typeface="Arial" panose="020B0604020202020204" pitchFamily="34" charset="0"/>
              <a:buChar char="•"/>
            </a:pPr>
            <a:r>
              <a:rPr lang="en-US" sz="2400" dirty="0"/>
              <a:t>E.g. rent, advertising, insurance</a:t>
            </a:r>
          </a:p>
          <a:p>
            <a:pPr marL="457200" indent="-457200">
              <a:buFont typeface="Arial" panose="020B0604020202020204" pitchFamily="34" charset="0"/>
              <a:buChar char="•"/>
            </a:pPr>
            <a:r>
              <a:rPr lang="en-US" dirty="0"/>
              <a:t>Variable costs</a:t>
            </a:r>
          </a:p>
          <a:p>
            <a:pPr lvl="1">
              <a:buFont typeface="Arial" panose="020B0604020202020204" pitchFamily="34" charset="0"/>
              <a:buChar char="•"/>
            </a:pPr>
            <a:r>
              <a:rPr lang="en-US" sz="2400" dirty="0"/>
              <a:t>Depend upon number sold</a:t>
            </a:r>
          </a:p>
          <a:p>
            <a:pPr lvl="1">
              <a:buFont typeface="Arial" panose="020B0604020202020204" pitchFamily="34" charset="0"/>
              <a:buChar char="•"/>
            </a:pPr>
            <a:r>
              <a:rPr lang="en-US" sz="2400" dirty="0"/>
              <a:t>E.g. material costs, shipping</a:t>
            </a:r>
          </a:p>
          <a:p>
            <a:pPr marL="457200" indent="-457200">
              <a:buFont typeface="Arial" panose="020B0604020202020204" pitchFamily="34" charset="0"/>
              <a:buChar char="•"/>
            </a:pPr>
            <a:r>
              <a:rPr lang="en-US" dirty="0"/>
              <a:t>Contribution margin</a:t>
            </a:r>
          </a:p>
          <a:p>
            <a:pPr lvl="1">
              <a:buFont typeface="Arial" panose="020B0604020202020204" pitchFamily="34" charset="0"/>
              <a:buChar char="•"/>
            </a:pPr>
            <a:r>
              <a:rPr lang="en-US" sz="2400" dirty="0"/>
              <a:t>Gross profit on each sale</a:t>
            </a:r>
          </a:p>
        </p:txBody>
      </p:sp>
      <p:pic>
        <p:nvPicPr>
          <p:cNvPr id="4" name="Picture 3">
            <a:extLst>
              <a:ext uri="{FF2B5EF4-FFF2-40B4-BE49-F238E27FC236}">
                <a16:creationId xmlns:a16="http://schemas.microsoft.com/office/drawing/2014/main" id="{0C159A6D-7A51-4C92-859F-3EE32914B97D}"/>
              </a:ext>
            </a:extLst>
          </p:cNvPr>
          <p:cNvPicPr>
            <a:picLocks noChangeAspect="1"/>
          </p:cNvPicPr>
          <p:nvPr/>
        </p:nvPicPr>
        <p:blipFill>
          <a:blip r:embed="rId2"/>
          <a:stretch>
            <a:fillRect/>
          </a:stretch>
        </p:blipFill>
        <p:spPr>
          <a:xfrm>
            <a:off x="6709625" y="4991100"/>
            <a:ext cx="2318486" cy="1747837"/>
          </a:xfrm>
          <a:prstGeom prst="rect">
            <a:avLst/>
          </a:prstGeom>
        </p:spPr>
      </p:pic>
    </p:spTree>
    <p:extLst>
      <p:ext uri="{BB962C8B-B14F-4D97-AF65-F5344CB8AC3E}">
        <p14:creationId xmlns:p14="http://schemas.microsoft.com/office/powerpoint/2010/main" val="335103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Break-even analysis</a:t>
            </a:r>
          </a:p>
        </p:txBody>
      </p:sp>
      <p:sp>
        <p:nvSpPr>
          <p:cNvPr id="3" name="Text Placeholder 2"/>
          <p:cNvSpPr>
            <a:spLocks noGrp="1"/>
          </p:cNvSpPr>
          <p:nvPr>
            <p:ph type="body" sz="quarter" idx="10"/>
          </p:nvPr>
        </p:nvSpPr>
        <p:spPr>
          <a:xfrm>
            <a:off x="581892" y="1536192"/>
            <a:ext cx="8188591" cy="3795728"/>
          </a:xfrm>
        </p:spPr>
        <p:txBody>
          <a:bodyPr/>
          <a:lstStyle/>
          <a:p>
            <a:pPr marL="514350" indent="-514350">
              <a:buFont typeface="+mj-lt"/>
              <a:buAutoNum type="arabicPeriod"/>
            </a:pPr>
            <a:r>
              <a:rPr lang="en-US" dirty="0"/>
              <a:t>Calculate fixed costs</a:t>
            </a:r>
          </a:p>
          <a:p>
            <a:pPr marL="514350" indent="-514350">
              <a:buFont typeface="+mj-lt"/>
              <a:buAutoNum type="arabicPeriod"/>
            </a:pPr>
            <a:r>
              <a:rPr lang="en-US" dirty="0"/>
              <a:t>Calculate variable cost per unit</a:t>
            </a:r>
          </a:p>
          <a:p>
            <a:pPr marL="514350" indent="-514350">
              <a:buFont typeface="+mj-lt"/>
              <a:buAutoNum type="arabicPeriod"/>
            </a:pPr>
            <a:r>
              <a:rPr lang="en-US" dirty="0"/>
              <a:t>Calculate contribution margin per unit</a:t>
            </a:r>
          </a:p>
          <a:p>
            <a:pPr marL="400050" lvl="1" indent="0">
              <a:buNone/>
            </a:pPr>
            <a:r>
              <a:rPr lang="en-US" sz="2400" dirty="0"/>
              <a:t>      = selling price per unit – variable cost per unit</a:t>
            </a:r>
          </a:p>
          <a:p>
            <a:pPr marL="514350" indent="-514350">
              <a:buFont typeface="+mj-lt"/>
              <a:buAutoNum type="arabicPeriod"/>
            </a:pPr>
            <a:r>
              <a:rPr lang="en-US" dirty="0"/>
              <a:t>Calculate break-even point in </a:t>
            </a:r>
            <a:r>
              <a:rPr lang="en-US" i="1" dirty="0"/>
              <a:t>units</a:t>
            </a:r>
          </a:p>
          <a:p>
            <a:pPr marL="400050" lvl="1" indent="0">
              <a:buNone/>
            </a:pPr>
            <a:r>
              <a:rPr lang="en-US" sz="2400" dirty="0"/>
              <a:t>     = fixed costs / contribution margin</a:t>
            </a:r>
          </a:p>
          <a:p>
            <a:r>
              <a:rPr lang="en-CA" dirty="0"/>
              <a:t>5.  Calculate break-even point in </a:t>
            </a:r>
            <a:r>
              <a:rPr lang="en-CA" i="1" dirty="0"/>
              <a:t>sales</a:t>
            </a:r>
          </a:p>
          <a:p>
            <a:r>
              <a:rPr lang="en-CA" dirty="0"/>
              <a:t>		</a:t>
            </a:r>
            <a:r>
              <a:rPr lang="en-CA" sz="2400" dirty="0"/>
              <a:t>= break-even point in units * selling price per unit </a:t>
            </a:r>
            <a:endParaRPr lang="en-CA" dirty="0"/>
          </a:p>
        </p:txBody>
      </p:sp>
      <p:pic>
        <p:nvPicPr>
          <p:cNvPr id="4" name="Picture 3">
            <a:extLst>
              <a:ext uri="{FF2B5EF4-FFF2-40B4-BE49-F238E27FC236}">
                <a16:creationId xmlns:a16="http://schemas.microsoft.com/office/drawing/2014/main" id="{052B2EA5-5177-40D9-820B-4021B936DF15}"/>
              </a:ext>
            </a:extLst>
          </p:cNvPr>
          <p:cNvPicPr>
            <a:picLocks noChangeAspect="1"/>
          </p:cNvPicPr>
          <p:nvPr/>
        </p:nvPicPr>
        <p:blipFill>
          <a:blip r:embed="rId3"/>
          <a:stretch>
            <a:fillRect/>
          </a:stretch>
        </p:blipFill>
        <p:spPr>
          <a:xfrm>
            <a:off x="7134130" y="5794218"/>
            <a:ext cx="1881281" cy="928844"/>
          </a:xfrm>
          <a:prstGeom prst="rect">
            <a:avLst/>
          </a:prstGeom>
        </p:spPr>
      </p:pic>
      <p:sp>
        <p:nvSpPr>
          <p:cNvPr id="5" name="TextBox 4">
            <a:extLst>
              <a:ext uri="{FF2B5EF4-FFF2-40B4-BE49-F238E27FC236}">
                <a16:creationId xmlns:a16="http://schemas.microsoft.com/office/drawing/2014/main" id="{7CAF85CC-1E33-48F1-AF8B-04FCCAD0C177}"/>
              </a:ext>
            </a:extLst>
          </p:cNvPr>
          <p:cNvSpPr txBox="1"/>
          <p:nvPr/>
        </p:nvSpPr>
        <p:spPr>
          <a:xfrm>
            <a:off x="302492" y="6178034"/>
            <a:ext cx="742511" cy="369332"/>
          </a:xfrm>
          <a:prstGeom prst="rect">
            <a:avLst/>
          </a:prstGeom>
          <a:noFill/>
        </p:spPr>
        <p:txBody>
          <a:bodyPr wrap="none" rtlCol="0">
            <a:spAutoFit/>
          </a:bodyPr>
          <a:lstStyle/>
          <a:p>
            <a:r>
              <a:rPr lang="en-CA" dirty="0">
                <a:hlinkClick r:id="rId4"/>
              </a:rPr>
              <a:t>video</a:t>
            </a:r>
            <a:endParaRPr lang="en-CA" dirty="0"/>
          </a:p>
        </p:txBody>
      </p:sp>
    </p:spTree>
    <p:extLst>
      <p:ext uri="{BB962C8B-B14F-4D97-AF65-F5344CB8AC3E}">
        <p14:creationId xmlns:p14="http://schemas.microsoft.com/office/powerpoint/2010/main" val="318446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587" y="227569"/>
            <a:ext cx="5934651" cy="797859"/>
          </a:xfrm>
        </p:spPr>
        <p:txBody>
          <a:bodyPr/>
          <a:lstStyle/>
          <a:p>
            <a:r>
              <a:rPr lang="en-CA" dirty="0"/>
              <a:t>Break-even analysis: example</a:t>
            </a:r>
          </a:p>
        </p:txBody>
      </p:sp>
      <p:sp>
        <p:nvSpPr>
          <p:cNvPr id="3" name="Text Placeholder 2"/>
          <p:cNvSpPr>
            <a:spLocks noGrp="1"/>
          </p:cNvSpPr>
          <p:nvPr>
            <p:ph type="body" sz="quarter" idx="10"/>
          </p:nvPr>
        </p:nvSpPr>
        <p:spPr>
          <a:xfrm>
            <a:off x="471057" y="1174310"/>
            <a:ext cx="8368145" cy="5032525"/>
          </a:xfrm>
        </p:spPr>
        <p:txBody>
          <a:bodyPr/>
          <a:lstStyle/>
          <a:p>
            <a:r>
              <a:rPr lang="en-US" dirty="0"/>
              <a:t>You manufacture and sell toy airplanes. You want to know how many you need to sell in order to break even.  </a:t>
            </a:r>
          </a:p>
          <a:p>
            <a:pPr marL="457200" indent="-457200">
              <a:buFont typeface="Arial" panose="020B0604020202020204" pitchFamily="34" charset="0"/>
              <a:buChar char="•"/>
            </a:pPr>
            <a:r>
              <a:rPr lang="en-US" sz="2400" dirty="0"/>
              <a:t>You pay workers $240 regardless of how much they make </a:t>
            </a:r>
          </a:p>
          <a:p>
            <a:pPr marL="457200" indent="-457200">
              <a:buFont typeface="Arial" panose="020B0604020202020204" pitchFamily="34" charset="0"/>
              <a:buChar char="•"/>
            </a:pPr>
            <a:r>
              <a:rPr lang="en-US" sz="2400" dirty="0"/>
              <a:t>You plan to spend $40 on advertising and need a $20 table to put the product together </a:t>
            </a:r>
          </a:p>
          <a:p>
            <a:pPr marL="457200" indent="-457200">
              <a:buFont typeface="Arial" panose="020B0604020202020204" pitchFamily="34" charset="0"/>
              <a:buChar char="•"/>
            </a:pPr>
            <a:r>
              <a:rPr lang="en-US" sz="2400" dirty="0"/>
              <a:t>The cost of materials for the airplanes is $5 each and are they are packaged in a box costing $1</a:t>
            </a:r>
          </a:p>
          <a:p>
            <a:pPr marL="457200" indent="-457200">
              <a:buFont typeface="Arial" panose="020B0604020202020204" pitchFamily="34" charset="0"/>
              <a:buChar char="•"/>
            </a:pPr>
            <a:r>
              <a:rPr lang="en-US" sz="2400" dirty="0"/>
              <a:t>The selling price is $10 </a:t>
            </a:r>
          </a:p>
          <a:p>
            <a:endParaRPr lang="en-US" sz="1400" dirty="0"/>
          </a:p>
          <a:p>
            <a:r>
              <a:rPr lang="en-US" i="1" dirty="0"/>
              <a:t>What is the break-even point?</a:t>
            </a:r>
          </a:p>
        </p:txBody>
      </p:sp>
    </p:spTree>
    <p:extLst>
      <p:ext uri="{BB962C8B-B14F-4D97-AF65-F5344CB8AC3E}">
        <p14:creationId xmlns:p14="http://schemas.microsoft.com/office/powerpoint/2010/main" val="575817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3789"/>
            <a:ext cx="6688282" cy="797859"/>
          </a:xfrm>
        </p:spPr>
        <p:txBody>
          <a:bodyPr>
            <a:normAutofit fontScale="90000"/>
          </a:bodyPr>
          <a:lstStyle/>
          <a:p>
            <a:r>
              <a:rPr lang="en-CA" dirty="0"/>
              <a:t>Break-even analysis: example solution</a:t>
            </a:r>
          </a:p>
        </p:txBody>
      </p:sp>
      <p:sp>
        <p:nvSpPr>
          <p:cNvPr id="3" name="Text Placeholder 2"/>
          <p:cNvSpPr>
            <a:spLocks noGrp="1"/>
          </p:cNvSpPr>
          <p:nvPr>
            <p:ph type="body" sz="quarter" idx="10"/>
          </p:nvPr>
        </p:nvSpPr>
        <p:spPr>
          <a:xfrm>
            <a:off x="99726" y="1149790"/>
            <a:ext cx="9044274" cy="5531667"/>
          </a:xfrm>
        </p:spPr>
        <p:txBody>
          <a:bodyPr/>
          <a:lstStyle/>
          <a:p>
            <a:pPr marL="361950" indent="-361950">
              <a:buFont typeface="+mj-lt"/>
              <a:buAutoNum type="arabicPeriod"/>
            </a:pPr>
            <a:r>
              <a:rPr lang="en-US" sz="2000" dirty="0"/>
              <a:t>Determine total fixed costs: </a:t>
            </a:r>
          </a:p>
          <a:p>
            <a:pPr marL="361950" lvl="2" indent="-361950">
              <a:buNone/>
            </a:pPr>
            <a:r>
              <a:rPr lang="en-US" sz="2000" b="1" dirty="0"/>
              <a:t>	Fixed costs </a:t>
            </a:r>
            <a:r>
              <a:rPr lang="en-US" sz="2000" dirty="0"/>
              <a:t>= $240 salaries + $40 advertising + $20 table = $300</a:t>
            </a:r>
          </a:p>
          <a:p>
            <a:pPr marL="361950" lvl="0" indent="-361950">
              <a:buFont typeface="+mj-lt"/>
              <a:buAutoNum type="arabicPeriod"/>
            </a:pPr>
            <a:r>
              <a:rPr lang="en-US" sz="2000" dirty="0"/>
              <a:t>Identify variable costs on a per-unit basis: </a:t>
            </a:r>
          </a:p>
          <a:p>
            <a:pPr marL="361950" lvl="2" indent="-361950">
              <a:buNone/>
            </a:pPr>
            <a:r>
              <a:rPr lang="en-US" sz="2000" b="1" dirty="0"/>
              <a:t>	Variable cost per unit </a:t>
            </a:r>
            <a:r>
              <a:rPr lang="en-US" sz="2000" dirty="0"/>
              <a:t>= $6 ($1 for the box + $5 for plane materials)</a:t>
            </a:r>
          </a:p>
          <a:p>
            <a:pPr marL="361950" lvl="0" indent="-361950">
              <a:buFont typeface="+mj-lt"/>
              <a:buAutoNum type="arabicPeriod"/>
            </a:pPr>
            <a:r>
              <a:rPr lang="en-US" sz="2000" dirty="0"/>
              <a:t>Determine </a:t>
            </a:r>
            <a:r>
              <a:rPr lang="en-US" sz="2000" b="1" dirty="0"/>
              <a:t>contribution margin</a:t>
            </a:r>
            <a:r>
              <a:rPr lang="en-US" sz="2000" dirty="0"/>
              <a:t> per unit: selling price per unit – variable cost per unit: </a:t>
            </a:r>
          </a:p>
          <a:p>
            <a:pPr marL="361950" lvl="2" indent="-361950">
              <a:buNone/>
            </a:pPr>
            <a:r>
              <a:rPr lang="en-US" sz="2000" b="1" dirty="0"/>
              <a:t>	Contribution margin </a:t>
            </a:r>
            <a:r>
              <a:rPr lang="en-US" sz="2000" dirty="0"/>
              <a:t>= $10 selling price – $6 variable cost per unit = $4</a:t>
            </a:r>
          </a:p>
          <a:p>
            <a:pPr marL="361950" lvl="0" indent="-361950">
              <a:buFont typeface="+mj-lt"/>
              <a:buAutoNum type="arabicPeriod"/>
            </a:pPr>
            <a:r>
              <a:rPr lang="en-US" sz="2000" dirty="0"/>
              <a:t>Calculate break-even point in units: fixed costs ÷ contribution margin per unit: </a:t>
            </a:r>
          </a:p>
          <a:p>
            <a:pPr marL="361950" lvl="2" indent="-361950">
              <a:buNone/>
            </a:pPr>
            <a:r>
              <a:rPr lang="en-US" sz="2000" b="1" dirty="0"/>
              <a:t>	Break-even units </a:t>
            </a:r>
            <a:r>
              <a:rPr lang="en-US" sz="2000" dirty="0"/>
              <a:t>= $300 fixed costs ÷ $4 contribution margin per unit </a:t>
            </a:r>
            <a:r>
              <a:rPr lang="en-US" sz="2000" b="1" dirty="0">
                <a:solidFill>
                  <a:srgbClr val="C00000"/>
                </a:solidFill>
              </a:rPr>
              <a:t>                    						= 75 units</a:t>
            </a:r>
          </a:p>
          <a:p>
            <a:pPr marL="361950" indent="-361950">
              <a:buFont typeface="+mj-lt"/>
              <a:buAutoNum type="arabicPeriod"/>
            </a:pPr>
            <a:r>
              <a:rPr lang="en-US" sz="2000" dirty="0"/>
              <a:t>Calculate break-even point sales: break-even point in units * selling price</a:t>
            </a:r>
          </a:p>
          <a:p>
            <a:pPr marL="361950" indent="-361950"/>
            <a:r>
              <a:rPr lang="en-US" sz="2000" dirty="0"/>
              <a:t>	</a:t>
            </a:r>
            <a:r>
              <a:rPr lang="en-US" sz="2000" b="1" dirty="0"/>
              <a:t> Breakeven in sales </a:t>
            </a:r>
            <a:r>
              <a:rPr lang="en-US" sz="2000" dirty="0"/>
              <a:t>= 75 units * $10 selling price</a:t>
            </a:r>
          </a:p>
          <a:p>
            <a:pPr marL="361950" indent="-361950"/>
            <a:r>
              <a:rPr lang="en-US" sz="2000" dirty="0"/>
              <a:t>							</a:t>
            </a:r>
            <a:r>
              <a:rPr lang="en-US" sz="2000" b="1" dirty="0">
                <a:solidFill>
                  <a:srgbClr val="C00000"/>
                </a:solidFill>
              </a:rPr>
              <a:t>= $750</a:t>
            </a:r>
          </a:p>
          <a:p>
            <a:pPr marL="800100" lvl="2" indent="0">
              <a:buNone/>
            </a:pPr>
            <a:endParaRPr lang="en-US" sz="2000" b="1" dirty="0">
              <a:solidFill>
                <a:srgbClr val="C00000"/>
              </a:solidFill>
            </a:endParaRPr>
          </a:p>
        </p:txBody>
      </p:sp>
    </p:spTree>
    <p:extLst>
      <p:ext uri="{BB962C8B-B14F-4D97-AF65-F5344CB8AC3E}">
        <p14:creationId xmlns:p14="http://schemas.microsoft.com/office/powerpoint/2010/main" val="172125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BCD8-2E34-4E1C-B3A1-2294C01C1857}"/>
              </a:ext>
            </a:extLst>
          </p:cNvPr>
          <p:cNvSpPr>
            <a:spLocks noGrp="1"/>
          </p:cNvSpPr>
          <p:nvPr>
            <p:ph type="title"/>
          </p:nvPr>
        </p:nvSpPr>
        <p:spPr>
          <a:xfrm>
            <a:off x="3696788" y="397288"/>
            <a:ext cx="3831135" cy="573719"/>
          </a:xfrm>
        </p:spPr>
        <p:txBody>
          <a:bodyPr>
            <a:normAutofit/>
          </a:bodyPr>
          <a:lstStyle/>
          <a:p>
            <a:r>
              <a:rPr lang="en-CA" sz="3200" dirty="0"/>
              <a:t>Agenda</a:t>
            </a:r>
          </a:p>
        </p:txBody>
      </p:sp>
      <p:sp>
        <p:nvSpPr>
          <p:cNvPr id="3" name="Text Placeholder 2">
            <a:extLst>
              <a:ext uri="{FF2B5EF4-FFF2-40B4-BE49-F238E27FC236}">
                <a16:creationId xmlns:a16="http://schemas.microsoft.com/office/drawing/2014/main" id="{138025D8-1DE2-4720-9AF3-84823D688439}"/>
              </a:ext>
            </a:extLst>
          </p:cNvPr>
          <p:cNvSpPr>
            <a:spLocks noGrp="1"/>
          </p:cNvSpPr>
          <p:nvPr>
            <p:ph type="body" sz="quarter" idx="10"/>
          </p:nvPr>
        </p:nvSpPr>
        <p:spPr>
          <a:xfrm>
            <a:off x="442515" y="991608"/>
            <a:ext cx="8414476" cy="5588000"/>
          </a:xfrm>
        </p:spPr>
        <p:txBody>
          <a:bodyPr/>
          <a:lstStyle/>
          <a:p>
            <a:pPr marL="457200" lvl="0" indent="-457200">
              <a:buFont typeface="Arial" panose="020B0604020202020204" pitchFamily="34" charset="0"/>
              <a:buChar char="•"/>
            </a:pPr>
            <a:r>
              <a:rPr lang="en-US" altLang="en-US" dirty="0"/>
              <a:t>Managerial accounting vs. financial accounting vs. bookkeeping</a:t>
            </a:r>
          </a:p>
          <a:p>
            <a:pPr marL="457200" lvl="0" indent="-457200">
              <a:buFont typeface="Arial" panose="020B0604020202020204" pitchFamily="34" charset="0"/>
              <a:buChar char="•"/>
            </a:pPr>
            <a:r>
              <a:rPr lang="en-US" dirty="0"/>
              <a:t>Three key financial statements:</a:t>
            </a:r>
          </a:p>
          <a:p>
            <a:pPr marL="1200150" lvl="1" indent="-457200">
              <a:buFont typeface="Arial" panose="020B0604020202020204" pitchFamily="34" charset="0"/>
              <a:buChar char="•"/>
            </a:pPr>
            <a:r>
              <a:rPr lang="en-US" sz="2400" dirty="0"/>
              <a:t>Balance Sheet</a:t>
            </a:r>
          </a:p>
          <a:p>
            <a:pPr marL="1200150" lvl="1" indent="-457200">
              <a:buFont typeface="Arial" panose="020B0604020202020204" pitchFamily="34" charset="0"/>
              <a:buChar char="•"/>
            </a:pPr>
            <a:r>
              <a:rPr lang="en-US" sz="2400" dirty="0"/>
              <a:t>Income Statement</a:t>
            </a:r>
          </a:p>
          <a:p>
            <a:pPr marL="1200150" lvl="1" indent="-457200">
              <a:buFont typeface="Arial" panose="020B0604020202020204" pitchFamily="34" charset="0"/>
              <a:buChar char="•"/>
            </a:pPr>
            <a:r>
              <a:rPr lang="en-US" sz="2400" dirty="0"/>
              <a:t>Statement of Cash Flow</a:t>
            </a:r>
          </a:p>
          <a:p>
            <a:pPr marL="457200" lvl="0" indent="-457200">
              <a:buFont typeface="Arial" panose="020B0604020202020204" pitchFamily="34" charset="0"/>
              <a:buChar char="•"/>
            </a:pPr>
            <a:r>
              <a:rPr lang="en-US" dirty="0"/>
              <a:t>Cash flow forecast</a:t>
            </a:r>
          </a:p>
          <a:p>
            <a:pPr marL="457200" lvl="0" indent="-457200">
              <a:buFont typeface="Arial" panose="020B0604020202020204" pitchFamily="34" charset="0"/>
              <a:buChar char="•"/>
            </a:pPr>
            <a:r>
              <a:rPr lang="en-US" dirty="0"/>
              <a:t>Break-even analysis</a:t>
            </a:r>
          </a:p>
          <a:p>
            <a:pPr marL="457200" lvl="0" indent="-457200">
              <a:buFont typeface="Arial" panose="020B0604020202020204" pitchFamily="34" charset="0"/>
              <a:buChar char="•"/>
            </a:pPr>
            <a:r>
              <a:rPr lang="en-US" dirty="0"/>
              <a:t>Financial statement analysis</a:t>
            </a:r>
          </a:p>
          <a:p>
            <a:pPr marL="457200" lvl="0" indent="-457200">
              <a:buFont typeface="Arial" panose="020B0604020202020204" pitchFamily="34" charset="0"/>
              <a:buChar char="•"/>
            </a:pPr>
            <a:r>
              <a:rPr lang="en-US" dirty="0"/>
              <a:t>Relevance for project managers and </a:t>
            </a:r>
            <a:br>
              <a:rPr lang="en-US" dirty="0"/>
            </a:br>
            <a:r>
              <a:rPr lang="en-US" dirty="0"/>
              <a:t>business owners</a:t>
            </a:r>
          </a:p>
          <a:p>
            <a:pPr marL="342900" indent="-342900">
              <a:buFont typeface="Arial" panose="020B0604020202020204" pitchFamily="34" charset="0"/>
              <a:buChar char="•"/>
            </a:pPr>
            <a:endParaRPr lang="en-CA" sz="2400" dirty="0"/>
          </a:p>
        </p:txBody>
      </p:sp>
    </p:spTree>
    <p:extLst>
      <p:ext uri="{BB962C8B-B14F-4D97-AF65-F5344CB8AC3E}">
        <p14:creationId xmlns:p14="http://schemas.microsoft.com/office/powerpoint/2010/main" val="3322792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18D5-56F0-4BC5-9E65-B04555D21B6A}"/>
              </a:ext>
            </a:extLst>
          </p:cNvPr>
          <p:cNvSpPr>
            <a:spLocks noGrp="1"/>
          </p:cNvSpPr>
          <p:nvPr>
            <p:ph type="title"/>
          </p:nvPr>
        </p:nvSpPr>
        <p:spPr/>
        <p:txBody>
          <a:bodyPr/>
          <a:lstStyle/>
          <a:p>
            <a:r>
              <a:rPr lang="en-CA" dirty="0"/>
              <a:t>Break Even Analysis question</a:t>
            </a:r>
          </a:p>
        </p:txBody>
      </p:sp>
      <p:sp>
        <p:nvSpPr>
          <p:cNvPr id="3" name="Text Placeholder 2">
            <a:extLst>
              <a:ext uri="{FF2B5EF4-FFF2-40B4-BE49-F238E27FC236}">
                <a16:creationId xmlns:a16="http://schemas.microsoft.com/office/drawing/2014/main" id="{39FDAD66-29F3-4AD1-ADA2-628DEB47BA4A}"/>
              </a:ext>
            </a:extLst>
          </p:cNvPr>
          <p:cNvSpPr>
            <a:spLocks noGrp="1"/>
          </p:cNvSpPr>
          <p:nvPr>
            <p:ph type="body" sz="quarter" idx="10"/>
          </p:nvPr>
        </p:nvSpPr>
        <p:spPr/>
        <p:txBody>
          <a:bodyPr/>
          <a:lstStyle/>
          <a:p>
            <a:r>
              <a:rPr lang="en-CA" dirty="0"/>
              <a:t>A company makes a product with a selling priced of $20 per unit. The variable cost is $15 per unit.</a:t>
            </a:r>
          </a:p>
          <a:p>
            <a:endParaRPr lang="en-CA" dirty="0"/>
          </a:p>
          <a:p>
            <a:r>
              <a:rPr lang="en-CA" dirty="0"/>
              <a:t>If fixed costs are $10 000, what is the break-even point in units? In sales?</a:t>
            </a:r>
          </a:p>
        </p:txBody>
      </p:sp>
    </p:spTree>
    <p:extLst>
      <p:ext uri="{BB962C8B-B14F-4D97-AF65-F5344CB8AC3E}">
        <p14:creationId xmlns:p14="http://schemas.microsoft.com/office/powerpoint/2010/main" val="8032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436" y="490807"/>
            <a:ext cx="6045488" cy="617558"/>
          </a:xfrm>
        </p:spPr>
        <p:txBody>
          <a:bodyPr/>
          <a:lstStyle/>
          <a:p>
            <a:r>
              <a:rPr lang="en-CA" dirty="0"/>
              <a:t>Financial statement analysis</a:t>
            </a:r>
          </a:p>
        </p:txBody>
      </p:sp>
      <p:sp>
        <p:nvSpPr>
          <p:cNvPr id="3" name="Text Placeholder 2"/>
          <p:cNvSpPr>
            <a:spLocks noGrp="1"/>
          </p:cNvSpPr>
          <p:nvPr>
            <p:ph type="body" sz="quarter" idx="10"/>
          </p:nvPr>
        </p:nvSpPr>
        <p:spPr>
          <a:xfrm>
            <a:off x="537883" y="1321039"/>
            <a:ext cx="8294145" cy="5198095"/>
          </a:xfrm>
        </p:spPr>
        <p:txBody>
          <a:bodyPr/>
          <a:lstStyle/>
          <a:p>
            <a:pPr marL="457200" indent="-457200">
              <a:buFont typeface="Arial" panose="020B0604020202020204" pitchFamily="34" charset="0"/>
              <a:buChar char="•"/>
            </a:pPr>
            <a:r>
              <a:rPr lang="en-US" dirty="0"/>
              <a:t>How can we compare the performance of two different firms (with different firm sizes, different assets, etc.)?</a:t>
            </a:r>
          </a:p>
          <a:p>
            <a:pPr marL="457200" indent="-457200">
              <a:buFont typeface="Arial" panose="020B0604020202020204" pitchFamily="34" charset="0"/>
              <a:buChar char="•"/>
            </a:pPr>
            <a:r>
              <a:rPr lang="en-US" dirty="0"/>
              <a:t>How do we evaluate our firm’s financial performance over time?</a:t>
            </a:r>
          </a:p>
          <a:p>
            <a:pPr marL="457200" indent="-457200">
              <a:buFont typeface="Arial" panose="020B0604020202020204" pitchFamily="34" charset="0"/>
              <a:buChar char="•"/>
            </a:pPr>
            <a:r>
              <a:rPr lang="en-US" dirty="0"/>
              <a:t>Use </a:t>
            </a:r>
            <a:r>
              <a:rPr lang="en-US" i="1" dirty="0"/>
              <a:t>ratio</a:t>
            </a:r>
            <a:r>
              <a:rPr lang="en-US" dirty="0"/>
              <a:t> </a:t>
            </a:r>
            <a:r>
              <a:rPr lang="en-US" i="1" dirty="0"/>
              <a:t>analysis: </a:t>
            </a:r>
            <a:endParaRPr lang="en-US" dirty="0"/>
          </a:p>
          <a:p>
            <a:pPr marL="1200150" lvl="1" indent="-457200">
              <a:buFont typeface="Arial" panose="020B0604020202020204" pitchFamily="34" charset="0"/>
              <a:buChar char="•"/>
            </a:pPr>
            <a:r>
              <a:rPr lang="en-US" dirty="0"/>
              <a:t>Profitability ratios</a:t>
            </a:r>
          </a:p>
          <a:p>
            <a:pPr marL="1200150" lvl="1" indent="-457200">
              <a:buFont typeface="Arial" panose="020B0604020202020204" pitchFamily="34" charset="0"/>
              <a:buChar char="•"/>
            </a:pPr>
            <a:r>
              <a:rPr lang="en-US" dirty="0"/>
              <a:t>Liquidity ratios</a:t>
            </a:r>
          </a:p>
          <a:p>
            <a:pPr marL="1200150" lvl="1" indent="-457200">
              <a:buFont typeface="Arial" panose="020B0604020202020204" pitchFamily="34" charset="0"/>
              <a:buChar char="•"/>
            </a:pPr>
            <a:r>
              <a:rPr lang="en-US" dirty="0"/>
              <a:t>Debt ratios</a:t>
            </a:r>
          </a:p>
          <a:p>
            <a:pPr marL="1200150" lvl="1" indent="-457200">
              <a:buFont typeface="Arial" panose="020B0604020202020204" pitchFamily="34" charset="0"/>
              <a:buChar char="•"/>
            </a:pPr>
            <a:r>
              <a:rPr lang="en-US" dirty="0"/>
              <a:t>Efficiency ratios</a:t>
            </a:r>
          </a:p>
        </p:txBody>
      </p:sp>
      <p:pic>
        <p:nvPicPr>
          <p:cNvPr id="4" name="Picture 3">
            <a:extLst>
              <a:ext uri="{FF2B5EF4-FFF2-40B4-BE49-F238E27FC236}">
                <a16:creationId xmlns:a16="http://schemas.microsoft.com/office/drawing/2014/main" id="{5BB7C0ED-6E87-4A4C-BF24-29346557ABB5}"/>
              </a:ext>
            </a:extLst>
          </p:cNvPr>
          <p:cNvPicPr>
            <a:picLocks noChangeAspect="1"/>
          </p:cNvPicPr>
          <p:nvPr/>
        </p:nvPicPr>
        <p:blipFill>
          <a:blip r:embed="rId3"/>
          <a:stretch>
            <a:fillRect/>
          </a:stretch>
        </p:blipFill>
        <p:spPr>
          <a:xfrm>
            <a:off x="6080124" y="4265373"/>
            <a:ext cx="2895600" cy="2543175"/>
          </a:xfrm>
          <a:prstGeom prst="rect">
            <a:avLst/>
          </a:prstGeom>
        </p:spPr>
      </p:pic>
      <p:sp>
        <p:nvSpPr>
          <p:cNvPr id="5" name="TextBox 4">
            <a:extLst>
              <a:ext uri="{FF2B5EF4-FFF2-40B4-BE49-F238E27FC236}">
                <a16:creationId xmlns:a16="http://schemas.microsoft.com/office/drawing/2014/main" id="{98A231DF-72A8-4E4C-9E08-EB33C72FF2D1}"/>
              </a:ext>
            </a:extLst>
          </p:cNvPr>
          <p:cNvSpPr txBox="1"/>
          <p:nvPr/>
        </p:nvSpPr>
        <p:spPr>
          <a:xfrm>
            <a:off x="223559" y="6391910"/>
            <a:ext cx="742511" cy="369332"/>
          </a:xfrm>
          <a:prstGeom prst="rect">
            <a:avLst/>
          </a:prstGeom>
          <a:noFill/>
        </p:spPr>
        <p:txBody>
          <a:bodyPr wrap="none" rtlCol="0">
            <a:spAutoFit/>
          </a:bodyPr>
          <a:lstStyle/>
          <a:p>
            <a:r>
              <a:rPr lang="en-CA" dirty="0">
                <a:hlinkClick r:id="rId4"/>
              </a:rPr>
              <a:t>video</a:t>
            </a:r>
            <a:endParaRPr lang="en-CA" dirty="0"/>
          </a:p>
        </p:txBody>
      </p:sp>
    </p:spTree>
    <p:extLst>
      <p:ext uri="{BB962C8B-B14F-4D97-AF65-F5344CB8AC3E}">
        <p14:creationId xmlns:p14="http://schemas.microsoft.com/office/powerpoint/2010/main" val="2044183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268" y="490807"/>
            <a:ext cx="6381023" cy="498898"/>
          </a:xfrm>
        </p:spPr>
        <p:txBody>
          <a:bodyPr/>
          <a:lstStyle/>
          <a:p>
            <a:r>
              <a:rPr lang="en-CA" dirty="0"/>
              <a:t>Profitability ratios</a:t>
            </a:r>
          </a:p>
        </p:txBody>
      </p:sp>
      <p:sp>
        <p:nvSpPr>
          <p:cNvPr id="3" name="Text Placeholder 2"/>
          <p:cNvSpPr>
            <a:spLocks noGrp="1"/>
          </p:cNvSpPr>
          <p:nvPr>
            <p:ph type="body" sz="quarter" idx="10"/>
          </p:nvPr>
        </p:nvSpPr>
        <p:spPr>
          <a:xfrm>
            <a:off x="621791" y="1245736"/>
            <a:ext cx="8296297" cy="4831002"/>
          </a:xfrm>
        </p:spPr>
        <p:txBody>
          <a:bodyPr/>
          <a:lstStyle/>
          <a:p>
            <a:pPr marL="457200" indent="-457200">
              <a:buFont typeface="Arial" panose="020B0604020202020204" pitchFamily="34" charset="0"/>
              <a:buChar char="•"/>
            </a:pPr>
            <a:r>
              <a:rPr lang="en-US" b="1" dirty="0"/>
              <a:t>Return on sales (ROS): </a:t>
            </a:r>
            <a:r>
              <a:rPr lang="en-US" i="1" dirty="0"/>
              <a:t>Percent</a:t>
            </a:r>
            <a:r>
              <a:rPr lang="en-US" dirty="0"/>
              <a:t> profit on each sale (also known as “net profit margin”), ideal varies by </a:t>
            </a:r>
            <a:r>
              <a:rPr lang="en-US" dirty="0">
                <a:hlinkClick r:id="rId3"/>
              </a:rPr>
              <a:t>industry</a:t>
            </a:r>
            <a:r>
              <a:rPr lang="en-US" dirty="0"/>
              <a:t> </a:t>
            </a:r>
            <a:r>
              <a:rPr lang="en-US" sz="2000" dirty="0"/>
              <a:t>(</a:t>
            </a:r>
            <a:r>
              <a:rPr lang="en-US" sz="2000" dirty="0">
                <a:hlinkClick r:id="rId4"/>
              </a:rPr>
              <a:t>video</a:t>
            </a:r>
            <a:r>
              <a:rPr lang="en-US" sz="2000" dirty="0"/>
              <a:t>)</a:t>
            </a:r>
          </a:p>
          <a:p>
            <a:pPr marL="457200" lvl="1" indent="0">
              <a:buNone/>
            </a:pPr>
            <a:r>
              <a:rPr lang="en-US" dirty="0"/>
              <a:t>	= Net income / sales * 100</a:t>
            </a:r>
          </a:p>
          <a:p>
            <a:pPr marL="457200" indent="-457200">
              <a:buFont typeface="Arial" panose="020B0604020202020204" pitchFamily="34" charset="0"/>
              <a:buChar char="•"/>
            </a:pPr>
            <a:r>
              <a:rPr lang="en-US" b="1" dirty="0"/>
              <a:t>Return on equity (ROE): </a:t>
            </a:r>
            <a:r>
              <a:rPr lang="en-US" i="1" dirty="0"/>
              <a:t>Percent</a:t>
            </a:r>
            <a:r>
              <a:rPr lang="en-US" dirty="0"/>
              <a:t> return on owners’ investment, 15%+ is good </a:t>
            </a:r>
            <a:r>
              <a:rPr lang="en-US" sz="2000" dirty="0"/>
              <a:t>(</a:t>
            </a:r>
            <a:r>
              <a:rPr lang="en-US" sz="2000" dirty="0">
                <a:hlinkClick r:id="rId5"/>
              </a:rPr>
              <a:t>video</a:t>
            </a:r>
            <a:r>
              <a:rPr lang="en-US" sz="2000" dirty="0"/>
              <a:t>)</a:t>
            </a:r>
          </a:p>
          <a:p>
            <a:pPr marL="857250" lvl="2" indent="0">
              <a:buNone/>
            </a:pPr>
            <a:r>
              <a:rPr lang="en-US" dirty="0"/>
              <a:t>= Net income / owners’ equity * 100</a:t>
            </a:r>
          </a:p>
          <a:p>
            <a:pPr marL="457200" indent="-457200">
              <a:buFont typeface="Arial" panose="020B0604020202020204" pitchFamily="34" charset="0"/>
              <a:buChar char="•"/>
            </a:pPr>
            <a:r>
              <a:rPr lang="en-US" b="1" dirty="0"/>
              <a:t>Earnings per share (EPS): </a:t>
            </a:r>
            <a:r>
              <a:rPr lang="en-US" dirty="0"/>
              <a:t>Profit that owners make on each share of stock </a:t>
            </a:r>
            <a:r>
              <a:rPr lang="en-US" sz="2000" dirty="0"/>
              <a:t>(</a:t>
            </a:r>
            <a:r>
              <a:rPr lang="en-US" sz="2000" dirty="0">
                <a:hlinkClick r:id="rId6"/>
              </a:rPr>
              <a:t>video</a:t>
            </a:r>
            <a:r>
              <a:rPr lang="en-US" sz="2000" dirty="0"/>
              <a:t>)</a:t>
            </a:r>
          </a:p>
          <a:p>
            <a:pPr marL="857250" lvl="2" indent="0">
              <a:buNone/>
            </a:pPr>
            <a:r>
              <a:rPr lang="en-US" dirty="0"/>
              <a:t>= Net income / # shares of stock</a:t>
            </a:r>
          </a:p>
        </p:txBody>
      </p:sp>
      <p:pic>
        <p:nvPicPr>
          <p:cNvPr id="4" name="Picture 3">
            <a:extLst>
              <a:ext uri="{FF2B5EF4-FFF2-40B4-BE49-F238E27FC236}">
                <a16:creationId xmlns:a16="http://schemas.microsoft.com/office/drawing/2014/main" id="{3887D8B1-C622-4220-AB69-5DBD54B6D656}"/>
              </a:ext>
            </a:extLst>
          </p:cNvPr>
          <p:cNvPicPr>
            <a:picLocks noChangeAspect="1"/>
          </p:cNvPicPr>
          <p:nvPr/>
        </p:nvPicPr>
        <p:blipFill>
          <a:blip r:embed="rId7"/>
          <a:stretch>
            <a:fillRect/>
          </a:stretch>
        </p:blipFill>
        <p:spPr>
          <a:xfrm>
            <a:off x="6934200" y="5410200"/>
            <a:ext cx="2108199" cy="1332364"/>
          </a:xfrm>
          <a:prstGeom prst="rect">
            <a:avLst/>
          </a:prstGeom>
        </p:spPr>
      </p:pic>
      <p:sp>
        <p:nvSpPr>
          <p:cNvPr id="5" name="Rectangle 4">
            <a:extLst>
              <a:ext uri="{FF2B5EF4-FFF2-40B4-BE49-F238E27FC236}">
                <a16:creationId xmlns:a16="http://schemas.microsoft.com/office/drawing/2014/main" id="{ED2C9170-0A28-4B0A-9BB6-A1A96FB5926B}"/>
              </a:ext>
            </a:extLst>
          </p:cNvPr>
          <p:cNvSpPr/>
          <p:nvPr/>
        </p:nvSpPr>
        <p:spPr>
          <a:xfrm>
            <a:off x="1536700" y="2590177"/>
            <a:ext cx="4384266"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4C08A24-8443-4EE0-9F10-263A570FB5D9}"/>
              </a:ext>
            </a:extLst>
          </p:cNvPr>
          <p:cNvSpPr/>
          <p:nvPr/>
        </p:nvSpPr>
        <p:spPr>
          <a:xfrm>
            <a:off x="1536699" y="4110275"/>
            <a:ext cx="5905250"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8D5C32D-76CF-43CA-B977-30C73970AADF}"/>
              </a:ext>
            </a:extLst>
          </p:cNvPr>
          <p:cNvSpPr/>
          <p:nvPr/>
        </p:nvSpPr>
        <p:spPr>
          <a:xfrm>
            <a:off x="1536699" y="5454716"/>
            <a:ext cx="5273189"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00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Liquidity ratios</a:t>
            </a:r>
          </a:p>
        </p:txBody>
      </p:sp>
      <p:sp>
        <p:nvSpPr>
          <p:cNvPr id="3" name="Text Placeholder 2"/>
          <p:cNvSpPr>
            <a:spLocks noGrp="1"/>
          </p:cNvSpPr>
          <p:nvPr>
            <p:ph type="body" sz="quarter" idx="10"/>
          </p:nvPr>
        </p:nvSpPr>
        <p:spPr>
          <a:xfrm>
            <a:off x="516367" y="1536192"/>
            <a:ext cx="8489520" cy="5155064"/>
          </a:xfrm>
        </p:spPr>
        <p:txBody>
          <a:bodyPr/>
          <a:lstStyle/>
          <a:p>
            <a:r>
              <a:rPr lang="en-US" b="1" dirty="0"/>
              <a:t>Current ratio (working capital ratio)</a:t>
            </a:r>
          </a:p>
          <a:p>
            <a:pPr lvl="1">
              <a:buFont typeface="Arial" panose="020B0604020202020204" pitchFamily="34" charset="0"/>
              <a:buChar char="•"/>
            </a:pPr>
            <a:r>
              <a:rPr lang="en-US" dirty="0"/>
              <a:t>Ability of firm to pay current bills</a:t>
            </a:r>
          </a:p>
          <a:p>
            <a:pPr lvl="1">
              <a:buFont typeface="Arial" panose="020B0604020202020204" pitchFamily="34" charset="0"/>
              <a:buChar char="•"/>
            </a:pPr>
            <a:r>
              <a:rPr lang="en-US" dirty="0"/>
              <a:t>Current assets: assets turning into cash within a year </a:t>
            </a:r>
            <a:r>
              <a:rPr lang="en-US" sz="2400" dirty="0"/>
              <a:t>(e.g., inventory)</a:t>
            </a:r>
          </a:p>
          <a:p>
            <a:pPr lvl="1">
              <a:buFont typeface="Arial" panose="020B0604020202020204" pitchFamily="34" charset="0"/>
              <a:buChar char="•"/>
            </a:pPr>
            <a:r>
              <a:rPr lang="en-US" dirty="0"/>
              <a:t>Current liabilities: debts owed with a year </a:t>
            </a:r>
            <a:r>
              <a:rPr lang="en-US" sz="2400" dirty="0"/>
              <a:t>(e.g., short-term loan)</a:t>
            </a:r>
          </a:p>
          <a:p>
            <a:pPr marL="457200" lvl="1" indent="0">
              <a:buNone/>
            </a:pPr>
            <a:endParaRPr lang="en-US" dirty="0"/>
          </a:p>
          <a:p>
            <a:pPr marL="457200" lvl="1" indent="0">
              <a:buNone/>
            </a:pPr>
            <a:r>
              <a:rPr lang="en-US" sz="2600" dirty="0"/>
              <a:t>Current ratio = current assets / current liabilities</a:t>
            </a:r>
            <a:br>
              <a:rPr lang="en-US" dirty="0"/>
            </a:br>
            <a:endParaRPr lang="en-US" dirty="0"/>
          </a:p>
          <a:p>
            <a:endParaRPr lang="en-CA" dirty="0"/>
          </a:p>
        </p:txBody>
      </p:sp>
      <p:pic>
        <p:nvPicPr>
          <p:cNvPr id="4" name="Picture 3">
            <a:extLst>
              <a:ext uri="{FF2B5EF4-FFF2-40B4-BE49-F238E27FC236}">
                <a16:creationId xmlns:a16="http://schemas.microsoft.com/office/drawing/2014/main" id="{10E15819-E1E5-4EB6-9EE1-E499A80FC867}"/>
              </a:ext>
            </a:extLst>
          </p:cNvPr>
          <p:cNvPicPr>
            <a:picLocks noChangeAspect="1"/>
          </p:cNvPicPr>
          <p:nvPr/>
        </p:nvPicPr>
        <p:blipFill>
          <a:blip r:embed="rId3"/>
          <a:stretch>
            <a:fillRect/>
          </a:stretch>
        </p:blipFill>
        <p:spPr>
          <a:xfrm>
            <a:off x="5194300" y="5463796"/>
            <a:ext cx="3811587" cy="1227460"/>
          </a:xfrm>
          <a:prstGeom prst="rect">
            <a:avLst/>
          </a:prstGeom>
        </p:spPr>
      </p:pic>
      <p:sp>
        <p:nvSpPr>
          <p:cNvPr id="5" name="Rectangle 4">
            <a:extLst>
              <a:ext uri="{FF2B5EF4-FFF2-40B4-BE49-F238E27FC236}">
                <a16:creationId xmlns:a16="http://schemas.microsoft.com/office/drawing/2014/main" id="{201ABD3D-E313-47D6-9422-62A82109D3C9}"/>
              </a:ext>
            </a:extLst>
          </p:cNvPr>
          <p:cNvSpPr/>
          <p:nvPr/>
        </p:nvSpPr>
        <p:spPr>
          <a:xfrm>
            <a:off x="876300" y="4851908"/>
            <a:ext cx="7620000"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60DE2163-F9C9-4D23-83FC-0CAEA1B4C4FB}"/>
              </a:ext>
            </a:extLst>
          </p:cNvPr>
          <p:cNvSpPr txBox="1"/>
          <p:nvPr/>
        </p:nvSpPr>
        <p:spPr>
          <a:xfrm>
            <a:off x="335212" y="6321924"/>
            <a:ext cx="742511" cy="369332"/>
          </a:xfrm>
          <a:prstGeom prst="rect">
            <a:avLst/>
          </a:prstGeom>
          <a:noFill/>
        </p:spPr>
        <p:txBody>
          <a:bodyPr wrap="none" rtlCol="0">
            <a:spAutoFit/>
          </a:bodyPr>
          <a:lstStyle/>
          <a:p>
            <a:r>
              <a:rPr lang="en-CA" dirty="0">
                <a:hlinkClick r:id="rId4"/>
              </a:rPr>
              <a:t>video</a:t>
            </a:r>
            <a:endParaRPr lang="en-CA" dirty="0"/>
          </a:p>
        </p:txBody>
      </p:sp>
    </p:spTree>
    <p:extLst>
      <p:ext uri="{BB962C8B-B14F-4D97-AF65-F5344CB8AC3E}">
        <p14:creationId xmlns:p14="http://schemas.microsoft.com/office/powerpoint/2010/main" val="3591313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01" y="249506"/>
            <a:ext cx="6381023" cy="797859"/>
          </a:xfrm>
        </p:spPr>
        <p:txBody>
          <a:bodyPr/>
          <a:lstStyle/>
          <a:p>
            <a:r>
              <a:rPr lang="en-CA" dirty="0"/>
              <a:t>Debt ratios</a:t>
            </a:r>
          </a:p>
        </p:txBody>
      </p:sp>
      <p:sp>
        <p:nvSpPr>
          <p:cNvPr id="3" name="Text Placeholder 2"/>
          <p:cNvSpPr>
            <a:spLocks noGrp="1"/>
          </p:cNvSpPr>
          <p:nvPr>
            <p:ph type="body" sz="quarter" idx="10"/>
          </p:nvPr>
        </p:nvSpPr>
        <p:spPr>
          <a:xfrm>
            <a:off x="469601" y="1072257"/>
            <a:ext cx="7997235" cy="4929154"/>
          </a:xfrm>
        </p:spPr>
        <p:txBody>
          <a:bodyPr/>
          <a:lstStyle/>
          <a:p>
            <a:r>
              <a:rPr lang="en-US" i="1" dirty="0"/>
              <a:t>How great is the financial risk?</a:t>
            </a:r>
          </a:p>
          <a:p>
            <a:pPr marL="457200" indent="-457200">
              <a:buFont typeface="Arial" panose="020B0604020202020204" pitchFamily="34" charset="0"/>
              <a:buChar char="•"/>
            </a:pPr>
            <a:r>
              <a:rPr lang="en-US" b="1" dirty="0"/>
              <a:t>Debt ratio</a:t>
            </a:r>
          </a:p>
          <a:p>
            <a:pPr lvl="1">
              <a:buFont typeface="Arial" panose="020B0604020202020204" pitchFamily="34" charset="0"/>
              <a:buChar char="•"/>
            </a:pPr>
            <a:r>
              <a:rPr lang="en-US" dirty="0"/>
              <a:t>How much of the firm is financed by borrowing? (.4 or lower is good) </a:t>
            </a:r>
            <a:r>
              <a:rPr lang="en-US" sz="2000" dirty="0"/>
              <a:t>(</a:t>
            </a:r>
            <a:r>
              <a:rPr lang="en-US" sz="2000" dirty="0">
                <a:hlinkClick r:id="rId3"/>
              </a:rPr>
              <a:t>video</a:t>
            </a:r>
            <a:r>
              <a:rPr lang="en-US" sz="2000" dirty="0"/>
              <a:t>)</a:t>
            </a:r>
            <a:endParaRPr lang="en-US" dirty="0"/>
          </a:p>
          <a:p>
            <a:pPr marL="800100" lvl="2" indent="0">
              <a:buNone/>
            </a:pPr>
            <a:r>
              <a:rPr lang="en-US" dirty="0"/>
              <a:t>= Liabilities / Assets</a:t>
            </a:r>
          </a:p>
          <a:p>
            <a:pPr marL="457200" indent="-457200">
              <a:buFont typeface="Arial" panose="020B0604020202020204" pitchFamily="34" charset="0"/>
              <a:buChar char="•"/>
            </a:pPr>
            <a:r>
              <a:rPr lang="en-US" b="1" dirty="0"/>
              <a:t>Debt-to-equity ratio</a:t>
            </a:r>
          </a:p>
          <a:p>
            <a:pPr lvl="1">
              <a:buFont typeface="Arial" panose="020B0604020202020204" pitchFamily="34" charset="0"/>
              <a:buChar char="•"/>
            </a:pPr>
            <a:r>
              <a:rPr lang="en-US" dirty="0"/>
              <a:t>Ratio of debt financing to equity </a:t>
            </a:r>
            <a:br>
              <a:rPr lang="en-US" dirty="0"/>
            </a:br>
            <a:r>
              <a:rPr lang="en-US" dirty="0"/>
              <a:t>financing </a:t>
            </a:r>
            <a:r>
              <a:rPr lang="en-US" sz="2000" dirty="0"/>
              <a:t>(</a:t>
            </a:r>
            <a:r>
              <a:rPr lang="en-US" sz="2000" dirty="0">
                <a:hlinkClick r:id="rId4"/>
              </a:rPr>
              <a:t>video</a:t>
            </a:r>
            <a:r>
              <a:rPr lang="en-US" sz="2000" dirty="0"/>
              <a:t>)</a:t>
            </a:r>
          </a:p>
          <a:p>
            <a:pPr marL="857250" lvl="2" indent="0">
              <a:buNone/>
            </a:pPr>
            <a:r>
              <a:rPr lang="en-US" dirty="0"/>
              <a:t>= Liabilities / Owners’ equity</a:t>
            </a:r>
          </a:p>
        </p:txBody>
      </p:sp>
      <p:pic>
        <p:nvPicPr>
          <p:cNvPr id="4" name="Picture 3">
            <a:extLst>
              <a:ext uri="{FF2B5EF4-FFF2-40B4-BE49-F238E27FC236}">
                <a16:creationId xmlns:a16="http://schemas.microsoft.com/office/drawing/2014/main" id="{83C14205-C61C-4225-8282-3081F29F706A}"/>
              </a:ext>
            </a:extLst>
          </p:cNvPr>
          <p:cNvPicPr>
            <a:picLocks noChangeAspect="1"/>
          </p:cNvPicPr>
          <p:nvPr/>
        </p:nvPicPr>
        <p:blipFill>
          <a:blip r:embed="rId5"/>
          <a:stretch>
            <a:fillRect/>
          </a:stretch>
        </p:blipFill>
        <p:spPr>
          <a:xfrm>
            <a:off x="6959599" y="3774988"/>
            <a:ext cx="2063749" cy="2937885"/>
          </a:xfrm>
          <a:prstGeom prst="rect">
            <a:avLst/>
          </a:prstGeom>
        </p:spPr>
      </p:pic>
      <p:sp>
        <p:nvSpPr>
          <p:cNvPr id="5" name="Rectangle 4">
            <a:extLst>
              <a:ext uri="{FF2B5EF4-FFF2-40B4-BE49-F238E27FC236}">
                <a16:creationId xmlns:a16="http://schemas.microsoft.com/office/drawing/2014/main" id="{93B82E42-565A-4442-8876-90C9BC6B9DC0}"/>
              </a:ext>
            </a:extLst>
          </p:cNvPr>
          <p:cNvSpPr/>
          <p:nvPr/>
        </p:nvSpPr>
        <p:spPr>
          <a:xfrm>
            <a:off x="1155700" y="3041534"/>
            <a:ext cx="3695700"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151B9CD-CE5B-4A84-A51F-29938FAA4BDE}"/>
              </a:ext>
            </a:extLst>
          </p:cNvPr>
          <p:cNvSpPr/>
          <p:nvPr/>
        </p:nvSpPr>
        <p:spPr>
          <a:xfrm>
            <a:off x="1327512" y="5021680"/>
            <a:ext cx="4844688"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2369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346" y="211107"/>
            <a:ext cx="5957308" cy="797859"/>
          </a:xfrm>
        </p:spPr>
        <p:txBody>
          <a:bodyPr/>
          <a:lstStyle/>
          <a:p>
            <a:r>
              <a:rPr lang="en-CA" dirty="0"/>
              <a:t>Efficiency ratios</a:t>
            </a:r>
          </a:p>
        </p:txBody>
      </p:sp>
      <p:sp>
        <p:nvSpPr>
          <p:cNvPr id="3" name="Text Placeholder 2"/>
          <p:cNvSpPr>
            <a:spLocks noGrp="1"/>
          </p:cNvSpPr>
          <p:nvPr>
            <p:ph type="body" sz="quarter" idx="10"/>
          </p:nvPr>
        </p:nvSpPr>
        <p:spPr>
          <a:xfrm>
            <a:off x="239713" y="1224219"/>
            <a:ext cx="8828983" cy="5422673"/>
          </a:xfrm>
        </p:spPr>
        <p:txBody>
          <a:bodyPr/>
          <a:lstStyle/>
          <a:p>
            <a:r>
              <a:rPr lang="en-US" b="1" dirty="0"/>
              <a:t>Inventory turnover ratio</a:t>
            </a:r>
          </a:p>
          <a:p>
            <a:pPr lvl="1">
              <a:buFont typeface="Arial" panose="020B0604020202020204" pitchFamily="34" charset="0"/>
              <a:buChar char="•"/>
            </a:pPr>
            <a:r>
              <a:rPr lang="en-US" dirty="0"/>
              <a:t>How many times in a period does the firm replace its inventory?</a:t>
            </a:r>
          </a:p>
          <a:p>
            <a:pPr marL="457200" lvl="1" indent="0">
              <a:buNone/>
            </a:pPr>
            <a:r>
              <a:rPr lang="en-US" dirty="0"/>
              <a:t>= Cost of Goods Sold / Inventory</a:t>
            </a:r>
          </a:p>
          <a:p>
            <a:pPr marL="514350" indent="-457200"/>
            <a:endParaRPr lang="en-US" sz="1400" dirty="0"/>
          </a:p>
          <a:p>
            <a:pPr marL="514350" indent="-457200"/>
            <a:r>
              <a:rPr lang="en-US" sz="2400" dirty="0"/>
              <a:t>Examples: </a:t>
            </a:r>
          </a:p>
          <a:p>
            <a:pPr lvl="1">
              <a:buFont typeface="Arial" panose="020B0604020202020204" pitchFamily="34" charset="0"/>
              <a:buChar char="•"/>
            </a:pPr>
            <a:r>
              <a:rPr lang="en-US" sz="2200" dirty="0"/>
              <a:t>Walmart turnover (fiscal year end Jan 2021): 9.40</a:t>
            </a:r>
          </a:p>
          <a:p>
            <a:pPr lvl="1">
              <a:buFont typeface="Arial" panose="020B0604020202020204" pitchFamily="34" charset="0"/>
              <a:buChar char="•"/>
            </a:pPr>
            <a:r>
              <a:rPr lang="en-US" sz="2200" dirty="0"/>
              <a:t>Apple turnover (fiscal year end Sept 2020): 41.52</a:t>
            </a:r>
          </a:p>
          <a:p>
            <a:pPr lvl="1">
              <a:buFont typeface="Arial" panose="020B0604020202020204" pitchFamily="34" charset="0"/>
              <a:buChar char="•"/>
            </a:pPr>
            <a:r>
              <a:rPr lang="en-US" sz="2200" dirty="0"/>
              <a:t>Samsung Electronics turnover (fiscal year end Dec 2020): 5.07</a:t>
            </a:r>
          </a:p>
          <a:p>
            <a:pPr lvl="1">
              <a:buFont typeface="Arial" panose="020B0604020202020204" pitchFamily="34" charset="0"/>
              <a:buChar char="•"/>
            </a:pPr>
            <a:r>
              <a:rPr lang="en-US" sz="2200" dirty="0"/>
              <a:t>Facebook turnover (fiscal year end Dec 2020): 0</a:t>
            </a:r>
          </a:p>
          <a:p>
            <a:pPr lvl="1">
              <a:buFont typeface="Arial" panose="020B0604020202020204" pitchFamily="34" charset="0"/>
              <a:buChar char="•"/>
            </a:pPr>
            <a:r>
              <a:rPr lang="en-US" sz="2200" dirty="0"/>
              <a:t>Tiffany &amp; Co. turnover (fiscal year end Jan 2019): 0.67</a:t>
            </a:r>
          </a:p>
        </p:txBody>
      </p:sp>
      <p:pic>
        <p:nvPicPr>
          <p:cNvPr id="4" name="Picture 3">
            <a:extLst>
              <a:ext uri="{FF2B5EF4-FFF2-40B4-BE49-F238E27FC236}">
                <a16:creationId xmlns:a16="http://schemas.microsoft.com/office/drawing/2014/main" id="{CDBE4770-EAAE-4DC2-B242-967A7A65F67E}"/>
              </a:ext>
            </a:extLst>
          </p:cNvPr>
          <p:cNvPicPr>
            <a:picLocks noChangeAspect="1"/>
          </p:cNvPicPr>
          <p:nvPr/>
        </p:nvPicPr>
        <p:blipFill>
          <a:blip r:embed="rId3"/>
          <a:stretch>
            <a:fillRect/>
          </a:stretch>
        </p:blipFill>
        <p:spPr>
          <a:xfrm>
            <a:off x="7147250" y="5915606"/>
            <a:ext cx="1682393" cy="824591"/>
          </a:xfrm>
          <a:prstGeom prst="rect">
            <a:avLst/>
          </a:prstGeom>
        </p:spPr>
      </p:pic>
      <p:sp>
        <p:nvSpPr>
          <p:cNvPr id="5" name="Rectangle 4">
            <a:extLst>
              <a:ext uri="{FF2B5EF4-FFF2-40B4-BE49-F238E27FC236}">
                <a16:creationId xmlns:a16="http://schemas.microsoft.com/office/drawing/2014/main" id="{A0ABB4D4-4168-4165-84B8-72C85E0D7772}"/>
              </a:ext>
            </a:extLst>
          </p:cNvPr>
          <p:cNvSpPr/>
          <p:nvPr/>
        </p:nvSpPr>
        <p:spPr>
          <a:xfrm>
            <a:off x="764788" y="2709747"/>
            <a:ext cx="5359400" cy="4953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25B5561-C04A-48AA-B1F1-EE1172D64223}"/>
              </a:ext>
            </a:extLst>
          </p:cNvPr>
          <p:cNvSpPr txBox="1"/>
          <p:nvPr/>
        </p:nvSpPr>
        <p:spPr>
          <a:xfrm>
            <a:off x="239713" y="6370865"/>
            <a:ext cx="1345721" cy="369332"/>
          </a:xfrm>
          <a:prstGeom prst="rect">
            <a:avLst/>
          </a:prstGeom>
          <a:noFill/>
        </p:spPr>
        <p:txBody>
          <a:bodyPr wrap="square" rtlCol="0">
            <a:spAutoFit/>
          </a:bodyPr>
          <a:lstStyle/>
          <a:p>
            <a:r>
              <a:rPr lang="en-CA" dirty="0">
                <a:hlinkClick r:id="rId4"/>
              </a:rPr>
              <a:t>video</a:t>
            </a:r>
            <a:endParaRPr lang="en-CA" dirty="0"/>
          </a:p>
        </p:txBody>
      </p:sp>
      <p:sp>
        <p:nvSpPr>
          <p:cNvPr id="7" name="TextBox 6">
            <a:extLst>
              <a:ext uri="{FF2B5EF4-FFF2-40B4-BE49-F238E27FC236}">
                <a16:creationId xmlns:a16="http://schemas.microsoft.com/office/drawing/2014/main" id="{ABB144A1-B962-DF19-D100-3BC062CF5091}"/>
              </a:ext>
            </a:extLst>
          </p:cNvPr>
          <p:cNvSpPr txBox="1"/>
          <p:nvPr/>
        </p:nvSpPr>
        <p:spPr>
          <a:xfrm>
            <a:off x="1087239" y="6508392"/>
            <a:ext cx="6558206" cy="276999"/>
          </a:xfrm>
          <a:prstGeom prst="rect">
            <a:avLst/>
          </a:prstGeom>
          <a:noFill/>
        </p:spPr>
        <p:txBody>
          <a:bodyPr wrap="none" rtlCol="0">
            <a:spAutoFit/>
          </a:bodyPr>
          <a:lstStyle/>
          <a:p>
            <a:r>
              <a:rPr lang="en-CA" sz="1200" i="1" dirty="0"/>
              <a:t>Why do you think the turnover ratios are so different for each of these example companies?</a:t>
            </a:r>
          </a:p>
        </p:txBody>
      </p:sp>
    </p:spTree>
    <p:extLst>
      <p:ext uri="{BB962C8B-B14F-4D97-AF65-F5344CB8AC3E}">
        <p14:creationId xmlns:p14="http://schemas.microsoft.com/office/powerpoint/2010/main" val="176813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C1E4-DAEC-4F35-AB35-1781565B47E9}"/>
              </a:ext>
            </a:extLst>
          </p:cNvPr>
          <p:cNvSpPr>
            <a:spLocks noGrp="1"/>
          </p:cNvSpPr>
          <p:nvPr>
            <p:ph type="title"/>
          </p:nvPr>
        </p:nvSpPr>
        <p:spPr>
          <a:xfrm>
            <a:off x="1698906" y="635185"/>
            <a:ext cx="6381023" cy="797859"/>
          </a:xfrm>
        </p:spPr>
        <p:txBody>
          <a:bodyPr>
            <a:normAutofit fontScale="90000"/>
          </a:bodyPr>
          <a:lstStyle/>
          <a:p>
            <a:r>
              <a:rPr lang="en-CA" dirty="0"/>
              <a:t>Comparing financial statements (Annually or Quarterly) - examples</a:t>
            </a:r>
          </a:p>
        </p:txBody>
      </p:sp>
      <p:sp>
        <p:nvSpPr>
          <p:cNvPr id="3" name="Text Placeholder 2">
            <a:extLst>
              <a:ext uri="{FF2B5EF4-FFF2-40B4-BE49-F238E27FC236}">
                <a16:creationId xmlns:a16="http://schemas.microsoft.com/office/drawing/2014/main" id="{12E25CB4-35B2-4870-BD35-EBED6C142BF2}"/>
              </a:ext>
            </a:extLst>
          </p:cNvPr>
          <p:cNvSpPr>
            <a:spLocks noGrp="1"/>
          </p:cNvSpPr>
          <p:nvPr>
            <p:ph type="body" sz="quarter" idx="10"/>
          </p:nvPr>
        </p:nvSpPr>
        <p:spPr>
          <a:xfrm>
            <a:off x="1146901" y="1536192"/>
            <a:ext cx="7485035" cy="5099998"/>
          </a:xfrm>
        </p:spPr>
        <p:txBody>
          <a:bodyPr/>
          <a:lstStyle/>
          <a:p>
            <a:r>
              <a:rPr lang="en-CA" sz="2400" dirty="0"/>
              <a:t>Facebook</a:t>
            </a:r>
          </a:p>
          <a:p>
            <a:r>
              <a:rPr lang="en-US" sz="2400" dirty="0">
                <a:hlinkClick r:id="rId2"/>
              </a:rPr>
              <a:t>META Stock Price | Meta Platforms Inc. Stock Quote (U.S.: Nasdaq) | MarketWatch</a:t>
            </a:r>
            <a:endParaRPr lang="en-US" sz="2400" dirty="0"/>
          </a:p>
          <a:p>
            <a:endParaRPr lang="en-CA" sz="2400" dirty="0"/>
          </a:p>
          <a:p>
            <a:r>
              <a:rPr lang="en-CA" sz="2400" dirty="0"/>
              <a:t>Apple</a:t>
            </a:r>
          </a:p>
          <a:p>
            <a:r>
              <a:rPr lang="en-CA" sz="2400" dirty="0">
                <a:hlinkClick r:id="rId3"/>
              </a:rPr>
              <a:t>https://www.marketwatch.com/investing/stock/aapl/financials</a:t>
            </a:r>
            <a:endParaRPr lang="en-CA" sz="2400" dirty="0"/>
          </a:p>
          <a:p>
            <a:endParaRPr lang="en-CA" sz="2400" dirty="0"/>
          </a:p>
          <a:p>
            <a:r>
              <a:rPr lang="en-CA" sz="2400" dirty="0"/>
              <a:t>Samsung Electronics</a:t>
            </a:r>
          </a:p>
          <a:p>
            <a:r>
              <a:rPr lang="en-CA" sz="2400" dirty="0">
                <a:hlinkClick r:id="rId4"/>
              </a:rPr>
              <a:t>005930 Stock Price | Samsung Electronics Co. Ltd. Stock Quote (S. Korea: KRX) | MarketWatch</a:t>
            </a:r>
            <a:endParaRPr lang="en-CA" sz="2400" dirty="0"/>
          </a:p>
          <a:p>
            <a:endParaRPr lang="en-CA" sz="2400" dirty="0"/>
          </a:p>
          <a:p>
            <a:endParaRPr lang="en-CA" sz="2400" dirty="0"/>
          </a:p>
        </p:txBody>
      </p:sp>
      <p:sp>
        <p:nvSpPr>
          <p:cNvPr id="4" name="TextBox 3">
            <a:extLst>
              <a:ext uri="{FF2B5EF4-FFF2-40B4-BE49-F238E27FC236}">
                <a16:creationId xmlns:a16="http://schemas.microsoft.com/office/drawing/2014/main" id="{8E75FE57-B11C-B3AB-CE87-801C7F9ACF0C}"/>
              </a:ext>
            </a:extLst>
          </p:cNvPr>
          <p:cNvSpPr txBox="1"/>
          <p:nvPr/>
        </p:nvSpPr>
        <p:spPr>
          <a:xfrm>
            <a:off x="924791" y="6546273"/>
            <a:ext cx="6899646" cy="307777"/>
          </a:xfrm>
          <a:prstGeom prst="rect">
            <a:avLst/>
          </a:prstGeom>
          <a:noFill/>
        </p:spPr>
        <p:txBody>
          <a:bodyPr wrap="none" rtlCol="0">
            <a:spAutoFit/>
          </a:bodyPr>
          <a:lstStyle/>
          <a:p>
            <a:r>
              <a:rPr lang="en-CA" sz="1400" i="1" dirty="0"/>
              <a:t>Compare the financial statements of these companies using the ratios we learned!</a:t>
            </a:r>
          </a:p>
        </p:txBody>
      </p:sp>
    </p:spTree>
    <p:extLst>
      <p:ext uri="{BB962C8B-B14F-4D97-AF65-F5344CB8AC3E}">
        <p14:creationId xmlns:p14="http://schemas.microsoft.com/office/powerpoint/2010/main" val="507614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79EA-F6AD-4A3C-A2AF-E42D4F20B368}"/>
              </a:ext>
            </a:extLst>
          </p:cNvPr>
          <p:cNvSpPr>
            <a:spLocks noGrp="1"/>
          </p:cNvSpPr>
          <p:nvPr>
            <p:ph type="title"/>
          </p:nvPr>
        </p:nvSpPr>
        <p:spPr>
          <a:xfrm>
            <a:off x="1753496" y="383226"/>
            <a:ext cx="7222685" cy="886173"/>
          </a:xfrm>
        </p:spPr>
        <p:txBody>
          <a:bodyPr>
            <a:normAutofit/>
          </a:bodyPr>
          <a:lstStyle/>
          <a:p>
            <a:r>
              <a:rPr lang="en-CA" sz="2600" dirty="0"/>
              <a:t>Relevance for project managers and business owners</a:t>
            </a:r>
          </a:p>
        </p:txBody>
      </p:sp>
      <p:sp>
        <p:nvSpPr>
          <p:cNvPr id="3" name="Text Placeholder 2">
            <a:extLst>
              <a:ext uri="{FF2B5EF4-FFF2-40B4-BE49-F238E27FC236}">
                <a16:creationId xmlns:a16="http://schemas.microsoft.com/office/drawing/2014/main" id="{52A1C9BE-225F-44B1-81AA-B9B9BB224427}"/>
              </a:ext>
            </a:extLst>
          </p:cNvPr>
          <p:cNvSpPr>
            <a:spLocks noGrp="1"/>
          </p:cNvSpPr>
          <p:nvPr>
            <p:ph type="body" sz="quarter" idx="10"/>
          </p:nvPr>
        </p:nvSpPr>
        <p:spPr>
          <a:xfrm>
            <a:off x="388487" y="1383434"/>
            <a:ext cx="8518981" cy="4831002"/>
          </a:xfrm>
        </p:spPr>
        <p:txBody>
          <a:bodyPr/>
          <a:lstStyle/>
          <a:p>
            <a:r>
              <a:rPr lang="en-CA" dirty="0"/>
              <a:t>For project managers:</a:t>
            </a:r>
          </a:p>
          <a:p>
            <a:pPr marL="457200" indent="-457200">
              <a:buFont typeface="Arial" panose="020B0604020202020204" pitchFamily="34" charset="0"/>
              <a:buChar char="•"/>
            </a:pPr>
            <a:r>
              <a:rPr lang="en-CA" sz="2300" dirty="0"/>
              <a:t>Business cases (used to justify the feasibility/need for a project) may contain financial information</a:t>
            </a:r>
          </a:p>
          <a:p>
            <a:pPr marL="457200" indent="-457200">
              <a:buFont typeface="Arial" panose="020B0604020202020204" pitchFamily="34" charset="0"/>
              <a:buChar char="•"/>
            </a:pPr>
            <a:r>
              <a:rPr lang="en-CA" sz="2300" dirty="0"/>
              <a:t>Cash flow analysis may be relevant for planning and decision-making during a project</a:t>
            </a:r>
          </a:p>
          <a:p>
            <a:r>
              <a:rPr lang="en-CA" dirty="0"/>
              <a:t>For business owners:</a:t>
            </a:r>
          </a:p>
          <a:p>
            <a:pPr marL="457200" indent="-457200">
              <a:buFont typeface="Arial" panose="020B0604020202020204" pitchFamily="34" charset="0"/>
              <a:buChar char="•"/>
            </a:pPr>
            <a:r>
              <a:rPr lang="en-CA" sz="2300" dirty="0"/>
              <a:t>Understanding the financial health of your business is important for success</a:t>
            </a:r>
          </a:p>
          <a:p>
            <a:pPr marL="457200" indent="-457200">
              <a:buFont typeface="Arial" panose="020B0604020202020204" pitchFamily="34" charset="0"/>
              <a:buChar char="•"/>
            </a:pPr>
            <a:r>
              <a:rPr lang="en-CA" sz="2300" dirty="0"/>
              <a:t>Break-even analysis gives indication of minimum revenues needed to cover costs</a:t>
            </a:r>
          </a:p>
          <a:p>
            <a:pPr marL="457200" indent="-457200">
              <a:buFont typeface="Arial" panose="020B0604020202020204" pitchFamily="34" charset="0"/>
              <a:buChar char="•"/>
            </a:pPr>
            <a:r>
              <a:rPr lang="en-CA" sz="2300" dirty="0"/>
              <a:t>Financial statements important or required for tax, investors, government filing </a:t>
            </a:r>
            <a:br>
              <a:rPr lang="en-CA" sz="2300" dirty="0"/>
            </a:br>
            <a:r>
              <a:rPr lang="en-CA" sz="2300" dirty="0"/>
              <a:t>(e.g., corporations), etc.</a:t>
            </a:r>
          </a:p>
        </p:txBody>
      </p:sp>
    </p:spTree>
    <p:extLst>
      <p:ext uri="{BB962C8B-B14F-4D97-AF65-F5344CB8AC3E}">
        <p14:creationId xmlns:p14="http://schemas.microsoft.com/office/powerpoint/2010/main" val="186433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F5C5-5344-4EE1-854E-302A81EE2B14}"/>
              </a:ext>
            </a:extLst>
          </p:cNvPr>
          <p:cNvSpPr>
            <a:spLocks noGrp="1"/>
          </p:cNvSpPr>
          <p:nvPr>
            <p:ph type="title"/>
          </p:nvPr>
        </p:nvSpPr>
        <p:spPr/>
        <p:txBody>
          <a:bodyPr/>
          <a:lstStyle/>
          <a:p>
            <a:r>
              <a:rPr lang="en-CA" dirty="0"/>
              <a:t>What is accounting?</a:t>
            </a:r>
          </a:p>
        </p:txBody>
      </p:sp>
      <p:sp>
        <p:nvSpPr>
          <p:cNvPr id="3" name="Text Placeholder 2">
            <a:extLst>
              <a:ext uri="{FF2B5EF4-FFF2-40B4-BE49-F238E27FC236}">
                <a16:creationId xmlns:a16="http://schemas.microsoft.com/office/drawing/2014/main" id="{9826753A-60D7-4DDA-A0EA-C5FC96FCAB2A}"/>
              </a:ext>
            </a:extLst>
          </p:cNvPr>
          <p:cNvSpPr>
            <a:spLocks noGrp="1"/>
          </p:cNvSpPr>
          <p:nvPr>
            <p:ph type="body" sz="quarter" idx="10"/>
          </p:nvPr>
        </p:nvSpPr>
        <p:spPr/>
        <p:txBody>
          <a:bodyPr/>
          <a:lstStyle/>
          <a:p>
            <a:r>
              <a:rPr lang="en-CA" dirty="0"/>
              <a:t>Accounting is the process of recording, analyzing, and interpreting economic activities of a business</a:t>
            </a:r>
          </a:p>
          <a:p>
            <a:endParaRPr lang="en-CA" dirty="0"/>
          </a:p>
          <a:p>
            <a:r>
              <a:rPr lang="en-CA" dirty="0"/>
              <a:t>Businesses use this information for decision-making, planning (budgeting), taxation, financial statements, annual reports (for corporations)</a:t>
            </a:r>
          </a:p>
        </p:txBody>
      </p:sp>
      <p:pic>
        <p:nvPicPr>
          <p:cNvPr id="4" name="Picture 3">
            <a:extLst>
              <a:ext uri="{FF2B5EF4-FFF2-40B4-BE49-F238E27FC236}">
                <a16:creationId xmlns:a16="http://schemas.microsoft.com/office/drawing/2014/main" id="{CA54C707-8286-4B35-AB64-0E68CEDA4645}"/>
              </a:ext>
            </a:extLst>
          </p:cNvPr>
          <p:cNvPicPr>
            <a:picLocks noChangeAspect="1"/>
          </p:cNvPicPr>
          <p:nvPr/>
        </p:nvPicPr>
        <p:blipFill>
          <a:blip r:embed="rId3"/>
          <a:stretch>
            <a:fillRect/>
          </a:stretch>
        </p:blipFill>
        <p:spPr>
          <a:xfrm>
            <a:off x="6738729" y="4892832"/>
            <a:ext cx="2180699" cy="1723597"/>
          </a:xfrm>
          <a:prstGeom prst="rect">
            <a:avLst/>
          </a:prstGeom>
        </p:spPr>
      </p:pic>
    </p:spTree>
    <p:extLst>
      <p:ext uri="{BB962C8B-B14F-4D97-AF65-F5344CB8AC3E}">
        <p14:creationId xmlns:p14="http://schemas.microsoft.com/office/powerpoint/2010/main" val="63940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872" y="302120"/>
            <a:ext cx="6381023" cy="797859"/>
          </a:xfrm>
        </p:spPr>
        <p:txBody>
          <a:bodyPr/>
          <a:lstStyle/>
          <a:p>
            <a:r>
              <a:rPr lang="en-CA" dirty="0"/>
              <a:t>Managerial accounting</a:t>
            </a:r>
          </a:p>
        </p:txBody>
      </p:sp>
      <p:pic>
        <p:nvPicPr>
          <p:cNvPr id="4" name="Content Placeholder 3" descr="Shows how managerial accountants supply information for internal use and owners." title="Managerial Accounti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33829" y="1219202"/>
            <a:ext cx="8548914" cy="5551713"/>
          </a:xfrm>
          <a:prstGeom prst="rect">
            <a:avLst/>
          </a:prstGeom>
          <a:noFill/>
        </p:spPr>
      </p:pic>
      <p:sp>
        <p:nvSpPr>
          <p:cNvPr id="3" name="TextBox 2">
            <a:extLst>
              <a:ext uri="{FF2B5EF4-FFF2-40B4-BE49-F238E27FC236}">
                <a16:creationId xmlns:a16="http://schemas.microsoft.com/office/drawing/2014/main" id="{CFDBDEC0-8622-4007-9EA8-F91C1CBC663D}"/>
              </a:ext>
            </a:extLst>
          </p:cNvPr>
          <p:cNvSpPr txBox="1"/>
          <p:nvPr/>
        </p:nvSpPr>
        <p:spPr>
          <a:xfrm>
            <a:off x="216310" y="6401583"/>
            <a:ext cx="742511" cy="369332"/>
          </a:xfrm>
          <a:prstGeom prst="rect">
            <a:avLst/>
          </a:prstGeom>
          <a:noFill/>
        </p:spPr>
        <p:txBody>
          <a:bodyPr wrap="none" rtlCol="0">
            <a:spAutoFit/>
          </a:bodyPr>
          <a:lstStyle/>
          <a:p>
            <a:r>
              <a:rPr lang="en-CA" dirty="0">
                <a:hlinkClick r:id="rId4"/>
              </a:rPr>
              <a:t>video</a:t>
            </a:r>
            <a:endParaRPr lang="en-CA" dirty="0"/>
          </a:p>
        </p:txBody>
      </p:sp>
    </p:spTree>
    <p:extLst>
      <p:ext uri="{BB962C8B-B14F-4D97-AF65-F5344CB8AC3E}">
        <p14:creationId xmlns:p14="http://schemas.microsoft.com/office/powerpoint/2010/main" val="392991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656" y="439790"/>
            <a:ext cx="5771697" cy="512364"/>
          </a:xfrm>
        </p:spPr>
        <p:txBody>
          <a:bodyPr/>
          <a:lstStyle/>
          <a:p>
            <a:r>
              <a:rPr lang="en-CA" dirty="0"/>
              <a:t>Financial accounting</a:t>
            </a:r>
          </a:p>
        </p:txBody>
      </p:sp>
      <p:pic>
        <p:nvPicPr>
          <p:cNvPr id="4" name="Content Placeholder 3" descr="Shows that financial accountants supply information for owners, managers, employees, government agencies, investors and creditors&#10;" title="Financial Accountant"/>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45143" y="1045030"/>
            <a:ext cx="8810171" cy="5769428"/>
          </a:xfrm>
          <a:prstGeom prst="rect">
            <a:avLst/>
          </a:prstGeom>
          <a:noFill/>
        </p:spPr>
      </p:pic>
    </p:spTree>
    <p:extLst>
      <p:ext uri="{BB962C8B-B14F-4D97-AF65-F5344CB8AC3E}">
        <p14:creationId xmlns:p14="http://schemas.microsoft.com/office/powerpoint/2010/main" val="95109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3" y="490807"/>
            <a:ext cx="5960381" cy="510680"/>
          </a:xfrm>
        </p:spPr>
        <p:txBody>
          <a:bodyPr/>
          <a:lstStyle/>
          <a:p>
            <a:r>
              <a:rPr lang="en-CA" dirty="0"/>
              <a:t>bookkeeping</a:t>
            </a:r>
          </a:p>
        </p:txBody>
      </p:sp>
      <p:sp>
        <p:nvSpPr>
          <p:cNvPr id="3" name="Text Placeholder 2"/>
          <p:cNvSpPr>
            <a:spLocks noGrp="1"/>
          </p:cNvSpPr>
          <p:nvPr>
            <p:ph type="body" sz="quarter" idx="10"/>
          </p:nvPr>
        </p:nvSpPr>
        <p:spPr>
          <a:xfrm>
            <a:off x="154048" y="1041412"/>
            <a:ext cx="8685421" cy="5770334"/>
          </a:xfrm>
        </p:spPr>
        <p:txBody>
          <a:bodyPr/>
          <a:lstStyle/>
          <a:p>
            <a:pPr marL="457200" indent="-457200">
              <a:buFont typeface="Arial" panose="020B0604020202020204" pitchFamily="34" charset="0"/>
              <a:buChar char="•"/>
            </a:pPr>
            <a:r>
              <a:rPr lang="en-CA" dirty="0"/>
              <a:t>Recording day-to-day financial transactions in an organized and consistent manner (usually electronic)</a:t>
            </a:r>
          </a:p>
          <a:p>
            <a:pPr marL="1200150" lvl="1" indent="-457200">
              <a:buFont typeface="Arial" panose="020B0604020202020204" pitchFamily="34" charset="0"/>
              <a:buChar char="•"/>
            </a:pPr>
            <a:r>
              <a:rPr lang="en-CA" sz="2200" dirty="0"/>
              <a:t>Cash purchases and sales</a:t>
            </a:r>
          </a:p>
          <a:p>
            <a:pPr marL="1200150" lvl="1" indent="-457200">
              <a:buFont typeface="Arial" panose="020B0604020202020204" pitchFamily="34" charset="0"/>
              <a:buChar char="•"/>
            </a:pPr>
            <a:r>
              <a:rPr lang="en-CA" sz="2200" dirty="0"/>
              <a:t>Returns</a:t>
            </a:r>
          </a:p>
          <a:p>
            <a:pPr marL="1200150" lvl="1" indent="-457200">
              <a:buFont typeface="Arial" panose="020B0604020202020204" pitchFamily="34" charset="0"/>
              <a:buChar char="•"/>
            </a:pPr>
            <a:r>
              <a:rPr lang="en-CA" sz="2200" dirty="0"/>
              <a:t>Payroll</a:t>
            </a:r>
          </a:p>
          <a:p>
            <a:pPr marL="1200150" lvl="1" indent="-457200">
              <a:buFont typeface="Arial" panose="020B0604020202020204" pitchFamily="34" charset="0"/>
              <a:buChar char="•"/>
            </a:pPr>
            <a:r>
              <a:rPr lang="en-CA" sz="2200" dirty="0"/>
              <a:t>Bank deposits</a:t>
            </a:r>
          </a:p>
          <a:p>
            <a:pPr marL="1200150" lvl="1" indent="-457200">
              <a:buFont typeface="Arial" panose="020B0604020202020204" pitchFamily="34" charset="0"/>
              <a:buChar char="•"/>
            </a:pPr>
            <a:r>
              <a:rPr lang="en-CA" sz="2200" dirty="0"/>
              <a:t>Payables (paying invoices from suppliers)</a:t>
            </a:r>
          </a:p>
          <a:p>
            <a:pPr marL="1200150" lvl="1" indent="-457200">
              <a:buFont typeface="Arial" panose="020B0604020202020204" pitchFamily="34" charset="0"/>
              <a:buChar char="•"/>
            </a:pPr>
            <a:r>
              <a:rPr lang="en-CA" sz="2200" dirty="0"/>
              <a:t>Receivables (sending invoices to customers)</a:t>
            </a:r>
          </a:p>
          <a:p>
            <a:pPr marL="457200" indent="-457200">
              <a:buFont typeface="Arial" panose="020B0604020202020204" pitchFamily="34" charset="0"/>
              <a:buChar char="•"/>
            </a:pPr>
            <a:r>
              <a:rPr lang="en-CA" dirty="0"/>
              <a:t>Preparing summary reports </a:t>
            </a:r>
          </a:p>
          <a:p>
            <a:pPr marL="457200" indent="-457200">
              <a:buFont typeface="Arial" panose="020B0604020202020204" pitchFamily="34" charset="0"/>
              <a:buChar char="•"/>
            </a:pPr>
            <a:r>
              <a:rPr lang="en-CA" dirty="0"/>
              <a:t>Forwarding summarized data </a:t>
            </a:r>
            <a:br>
              <a:rPr lang="en-CA" dirty="0"/>
            </a:br>
            <a:r>
              <a:rPr lang="en-CA" dirty="0"/>
              <a:t>to accountant for analysis and </a:t>
            </a:r>
            <a:br>
              <a:rPr lang="en-CA" dirty="0"/>
            </a:br>
            <a:r>
              <a:rPr lang="en-CA" dirty="0"/>
              <a:t>preparation of financial statements</a:t>
            </a:r>
          </a:p>
        </p:txBody>
      </p:sp>
      <p:pic>
        <p:nvPicPr>
          <p:cNvPr id="4" name="Picture 3"/>
          <p:cNvPicPr>
            <a:picLocks noChangeAspect="1"/>
          </p:cNvPicPr>
          <p:nvPr/>
        </p:nvPicPr>
        <p:blipFill>
          <a:blip r:embed="rId3"/>
          <a:stretch>
            <a:fillRect/>
          </a:stretch>
        </p:blipFill>
        <p:spPr>
          <a:xfrm>
            <a:off x="6308678" y="2436599"/>
            <a:ext cx="2715406" cy="1224685"/>
          </a:xfrm>
          <a:prstGeom prst="rect">
            <a:avLst/>
          </a:prstGeom>
        </p:spPr>
      </p:pic>
      <p:pic>
        <p:nvPicPr>
          <p:cNvPr id="5" name="Picture 4"/>
          <p:cNvPicPr>
            <a:picLocks noChangeAspect="1"/>
          </p:cNvPicPr>
          <p:nvPr/>
        </p:nvPicPr>
        <p:blipFill rotWithShape="1">
          <a:blip r:embed="rId4"/>
          <a:srcRect l="1978" r="1806" b="2498"/>
          <a:stretch/>
        </p:blipFill>
        <p:spPr>
          <a:xfrm>
            <a:off x="6431298" y="4988584"/>
            <a:ext cx="2647142" cy="1773065"/>
          </a:xfrm>
          <a:prstGeom prst="rect">
            <a:avLst/>
          </a:prstGeom>
        </p:spPr>
      </p:pic>
    </p:spTree>
    <p:extLst>
      <p:ext uri="{BB962C8B-B14F-4D97-AF65-F5344CB8AC3E}">
        <p14:creationId xmlns:p14="http://schemas.microsoft.com/office/powerpoint/2010/main" val="345254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0630" y="769257"/>
            <a:ext cx="8926286" cy="61362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290285" y="653143"/>
            <a:ext cx="4180115" cy="1001486"/>
          </a:xfrm>
        </p:spPr>
        <p:txBody>
          <a:bodyPr>
            <a:noAutofit/>
          </a:bodyPr>
          <a:lstStyle/>
          <a:p>
            <a:r>
              <a:rPr lang="en-CA" dirty="0"/>
              <a:t>Three key financial </a:t>
            </a:r>
            <a:br>
              <a:rPr lang="en-CA" dirty="0"/>
            </a:br>
            <a:r>
              <a:rPr lang="en-CA" dirty="0"/>
              <a:t>accounting statements</a:t>
            </a:r>
          </a:p>
        </p:txBody>
      </p:sp>
      <p:pic>
        <p:nvPicPr>
          <p:cNvPr id="4" name="Content Placeholder 3" descr="The three basic accounting statements are the income statement, balance sheet, and statement of cash flows." title="Accounting Statements"/>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5144"/>
            <a:ext cx="7228116" cy="6691503"/>
          </a:xfrm>
          <a:prstGeom prst="rect">
            <a:avLst/>
          </a:prstGeom>
          <a:noFill/>
        </p:spPr>
      </p:pic>
    </p:spTree>
    <p:extLst>
      <p:ext uri="{BB962C8B-B14F-4D97-AF65-F5344CB8AC3E}">
        <p14:creationId xmlns:p14="http://schemas.microsoft.com/office/powerpoint/2010/main" val="236309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284" y="331149"/>
            <a:ext cx="5858781" cy="797859"/>
          </a:xfrm>
        </p:spPr>
        <p:txBody>
          <a:bodyPr/>
          <a:lstStyle/>
          <a:p>
            <a:r>
              <a:rPr lang="en-CA" dirty="0"/>
              <a:t>Income statement</a:t>
            </a:r>
          </a:p>
        </p:txBody>
      </p:sp>
      <p:sp>
        <p:nvSpPr>
          <p:cNvPr id="3" name="Text Placeholder 2"/>
          <p:cNvSpPr>
            <a:spLocks noGrp="1"/>
          </p:cNvSpPr>
          <p:nvPr>
            <p:ph type="body" sz="quarter" idx="10"/>
          </p:nvPr>
        </p:nvSpPr>
        <p:spPr>
          <a:xfrm>
            <a:off x="471948" y="1536191"/>
            <a:ext cx="8278762" cy="4690437"/>
          </a:xfrm>
        </p:spPr>
        <p:txBody>
          <a:bodyPr/>
          <a:lstStyle/>
          <a:p>
            <a:pPr marL="457200" indent="-457200">
              <a:buFont typeface="Arial" panose="020B0604020202020204" pitchFamily="34" charset="0"/>
              <a:buChar char="•"/>
            </a:pPr>
            <a:r>
              <a:rPr lang="en-CA" dirty="0"/>
              <a:t>Also known as Profit and Loss (P&amp;L) Statement</a:t>
            </a:r>
          </a:p>
          <a:p>
            <a:pPr marL="457200" indent="-457200">
              <a:buFont typeface="Arial" panose="020B0604020202020204" pitchFamily="34" charset="0"/>
              <a:buChar char="•"/>
            </a:pPr>
            <a:r>
              <a:rPr lang="en-CA" i="1" dirty="0"/>
              <a:t>Did the firm make a profit?</a:t>
            </a:r>
          </a:p>
          <a:p>
            <a:pPr marL="457200" indent="-457200">
              <a:buFont typeface="Arial" panose="020B0604020202020204" pitchFamily="34" charset="0"/>
              <a:buChar char="•"/>
            </a:pPr>
            <a:r>
              <a:rPr lang="en-CA" dirty="0"/>
              <a:t>Represents activity over a period of time</a:t>
            </a:r>
          </a:p>
          <a:p>
            <a:pPr marL="1200150" lvl="1" indent="-457200">
              <a:buFont typeface="Arial" panose="020B0604020202020204" pitchFamily="34" charset="0"/>
              <a:buChar char="•"/>
            </a:pPr>
            <a:r>
              <a:rPr lang="en-CA" dirty="0"/>
              <a:t>Monthly</a:t>
            </a:r>
          </a:p>
          <a:p>
            <a:pPr marL="1200150" lvl="1" indent="-457200">
              <a:buFont typeface="Arial" panose="020B0604020202020204" pitchFamily="34" charset="0"/>
              <a:buChar char="•"/>
            </a:pPr>
            <a:r>
              <a:rPr lang="en-CA" dirty="0"/>
              <a:t>Quarterly</a:t>
            </a:r>
          </a:p>
          <a:p>
            <a:pPr marL="1200150" lvl="1" indent="-457200">
              <a:buFont typeface="Arial" panose="020B0604020202020204" pitchFamily="34" charset="0"/>
              <a:buChar char="•"/>
            </a:pPr>
            <a:r>
              <a:rPr lang="en-CA" dirty="0"/>
              <a:t>Six-Months</a:t>
            </a:r>
          </a:p>
          <a:p>
            <a:pPr marL="1200150" lvl="1" indent="-457200">
              <a:buFont typeface="Arial" panose="020B0604020202020204" pitchFamily="34" charset="0"/>
              <a:buChar char="•"/>
            </a:pPr>
            <a:r>
              <a:rPr lang="en-CA" dirty="0"/>
              <a:t>Fiscal Year (12 consecutive months)</a:t>
            </a:r>
          </a:p>
          <a:p>
            <a:pPr marL="457200" indent="-457200">
              <a:buFont typeface="Arial" panose="020B0604020202020204" pitchFamily="34" charset="0"/>
              <a:buChar char="•"/>
            </a:pPr>
            <a:r>
              <a:rPr lang="en-CA" dirty="0"/>
              <a:t>Revenues minus expenses</a:t>
            </a:r>
          </a:p>
        </p:txBody>
      </p:sp>
      <p:pic>
        <p:nvPicPr>
          <p:cNvPr id="4" name="Picture 3">
            <a:extLst>
              <a:ext uri="{FF2B5EF4-FFF2-40B4-BE49-F238E27FC236}">
                <a16:creationId xmlns:a16="http://schemas.microsoft.com/office/drawing/2014/main" id="{C42644BF-52AB-4B38-838E-0C30924E2D67}"/>
              </a:ext>
            </a:extLst>
          </p:cNvPr>
          <p:cNvPicPr>
            <a:picLocks noChangeAspect="1"/>
          </p:cNvPicPr>
          <p:nvPr/>
        </p:nvPicPr>
        <p:blipFill>
          <a:blip r:embed="rId3"/>
          <a:stretch>
            <a:fillRect/>
          </a:stretch>
        </p:blipFill>
        <p:spPr>
          <a:xfrm>
            <a:off x="6720262" y="99201"/>
            <a:ext cx="2298683" cy="1064342"/>
          </a:xfrm>
          <a:prstGeom prst="rect">
            <a:avLst/>
          </a:prstGeom>
        </p:spPr>
      </p:pic>
      <p:sp>
        <p:nvSpPr>
          <p:cNvPr id="5" name="TextBox 4">
            <a:extLst>
              <a:ext uri="{FF2B5EF4-FFF2-40B4-BE49-F238E27FC236}">
                <a16:creationId xmlns:a16="http://schemas.microsoft.com/office/drawing/2014/main" id="{7DCEA5DF-95C4-4096-AC35-816141235B9E}"/>
              </a:ext>
            </a:extLst>
          </p:cNvPr>
          <p:cNvSpPr txBox="1"/>
          <p:nvPr/>
        </p:nvSpPr>
        <p:spPr>
          <a:xfrm>
            <a:off x="344948" y="6241534"/>
            <a:ext cx="742511" cy="369332"/>
          </a:xfrm>
          <a:prstGeom prst="rect">
            <a:avLst/>
          </a:prstGeom>
          <a:noFill/>
        </p:spPr>
        <p:txBody>
          <a:bodyPr wrap="none" rtlCol="0">
            <a:spAutoFit/>
          </a:bodyPr>
          <a:lstStyle/>
          <a:p>
            <a:r>
              <a:rPr lang="en-CA" dirty="0">
                <a:hlinkClick r:id="rId4"/>
              </a:rPr>
              <a:t>video</a:t>
            </a:r>
            <a:endParaRPr lang="en-CA" dirty="0"/>
          </a:p>
        </p:txBody>
      </p:sp>
    </p:spTree>
    <p:extLst>
      <p:ext uri="{BB962C8B-B14F-4D97-AF65-F5344CB8AC3E}">
        <p14:creationId xmlns:p14="http://schemas.microsoft.com/office/powerpoint/2010/main" val="115818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4C1D4-8900-43DC-8AE1-5102FC55AC74}"/>
              </a:ext>
            </a:extLst>
          </p:cNvPr>
          <p:cNvPicPr>
            <a:picLocks noChangeAspect="1"/>
          </p:cNvPicPr>
          <p:nvPr/>
        </p:nvPicPr>
        <p:blipFill>
          <a:blip r:embed="rId3"/>
          <a:stretch>
            <a:fillRect/>
          </a:stretch>
        </p:blipFill>
        <p:spPr>
          <a:xfrm>
            <a:off x="1626253" y="0"/>
            <a:ext cx="7396723" cy="6618121"/>
          </a:xfrm>
          <a:prstGeom prst="rect">
            <a:avLst/>
          </a:prstGeom>
        </p:spPr>
      </p:pic>
    </p:spTree>
    <p:extLst>
      <p:ext uri="{BB962C8B-B14F-4D97-AF65-F5344CB8AC3E}">
        <p14:creationId xmlns:p14="http://schemas.microsoft.com/office/powerpoint/2010/main" val="3900650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21&quot;&gt;&lt;object type=&quot;3&quot; unique_id=&quot;10022&quot;&gt;&lt;property id=&quot;20148&quot; value=&quot;5&quot;/&gt;&lt;property id=&quot;20300&quot; value=&quot;Slide 1 - &amp;quot;MGMT 6055 Project Scope &amp;amp; requirements&amp;quot;&quot;/&gt;&lt;property id=&quot;20307&quot; value=&quot;259&quot;/&gt;&lt;/object&gt;&lt;object type=&quot;3&quot; unique_id=&quot;10023&quot;&gt;&lt;property id=&quot;20148&quot; value=&quot;5&quot;/&gt;&lt;property id=&quot;20300&quot; value=&quot;Slide 2 - &amp;quot;Objectives&amp;quot;&quot;/&gt;&lt;property id=&quot;20307&quot; value=&quot;260&quot;/&gt;&lt;/object&gt;&lt;object type=&quot;3&quot; unique_id=&quot;10024&quot;&gt;&lt;property id=&quot;20148&quot; value=&quot;5&quot;/&gt;&lt;property id=&quot;20300&quot; value=&quot;Slide 3 - &amp;quot;Who am I … ???&amp;quot;&quot;/&gt;&lt;property id=&quot;20307&quot; value=&quot;261&quot;/&gt;&lt;/object&gt;&lt;object type=&quot;3&quot; unique_id=&quot;10025&quot;&gt;&lt;property id=&quot;20148&quot; value=&quot;5&quot;/&gt;&lt;property id=&quot;20300&quot; value=&quot;Slide 4 - &amp;quot;Office Hours&amp;quot;&quot;/&gt;&lt;property id=&quot;20307&quot; value=&quot;262&quot;/&gt;&lt;/object&gt;&lt;object type=&quot;3&quot; unique_id=&quot;10026&quot;&gt;&lt;property id=&quot;20148&quot; value=&quot;5&quot;/&gt;&lt;property id=&quot;20300&quot; value=&quot;Slide 5 - &amp;quot;My Role&amp;quot;&quot;/&gt;&lt;property id=&quot;20307&quot; value=&quot;263&quot;/&gt;&lt;/object&gt;&lt;object type=&quot;3&quot; unique_id=&quot;10027&quot;&gt;&lt;property id=&quot;20148&quot; value=&quot;5&quot;/&gt;&lt;property id=&quot;20300&quot; value=&quot;Slide 6 - &amp;quot;Who are you..??&amp;quot;&quot;/&gt;&lt;property id=&quot;20307&quot; value=&quot;264&quot;/&gt;&lt;/object&gt;&lt;object type=&quot;3&quot; unique_id=&quot;10028&quot;&gt;&lt;property id=&quot;20148&quot; value=&quot;5&quot;/&gt;&lt;property id=&quot;20300&quot; value=&quot;Slide 7 - &amp;quot;What is project management.?&amp;quot;&quot;/&gt;&lt;property id=&quot;20307&quot; value=&quot;265&quot;/&gt;&lt;/object&gt;&lt;object type=&quot;3&quot; unique_id=&quot;10029&quot;&gt;&lt;property id=&quot;20148&quot; value=&quot;5&quot;/&gt;&lt;property id=&quot;20300&quot; value=&quot;Slide 8 - &amp;quot;What is project management.?&amp;quot;&quot;/&gt;&lt;property id=&quot;20307&quot; value=&quot;266&quot;/&gt;&lt;/object&gt;&lt;object type=&quot;3&quot; unique_id=&quot;10030&quot;&gt;&lt;property id=&quot;20148&quot; value=&quot;5&quot;/&gt;&lt;property id=&quot;20300&quot; value=&quot;Slide 9 - &amp;quot;Median Salaries for Project Managers - Top Countries&amp;quot;&quot;/&gt;&lt;property id=&quot;20307&quot; value=&quot;267&quot;/&gt;&lt;/object&gt;&lt;object type=&quot;3&quot; unique_id=&quot;10031&quot;&gt;&lt;property id=&quot;20148&quot; value=&quot;5&quot;/&gt;&lt;property id=&quot;20300&quot; value=&quot;Slide 10 - &amp;quot;About the Course: CIS and Course Schedule&amp;quot;&quot;/&gt;&lt;property id=&quot;20307&quot; value=&quot;268&quot;/&gt;&lt;/object&gt;&lt;object type=&quot;3&quot; unique_id=&quot;10032&quot;&gt;&lt;property id=&quot;20148&quot; value=&quot;5&quot;/&gt;&lt;property id=&quot;20300&quot; value=&quot;Slide 11 - &amp;quot;Evaluation&amp;quot;&quot;/&gt;&lt;property id=&quot;20307&quot; value=&quot;269&quot;/&gt;&lt;/object&gt;&lt;object type=&quot;3&quot; unique_id=&quot;10033&quot;&gt;&lt;property id=&quot;20148&quot; value=&quot;5&quot;/&gt;&lt;property id=&quot;20300&quot; value=&quot;Slide 12 - &amp;quot;Evaluations&amp;quot;&quot;/&gt;&lt;property id=&quot;20307&quot; value=&quot;270&quot;/&gt;&lt;/object&gt;&lt;object type=&quot;3&quot; unique_id=&quot;10034&quot;&gt;&lt;property id=&quot;20148&quot; value=&quot;5&quot;/&gt;&lt;property id=&quot;20300&quot; value=&quot;Slide 13 - &amp;quot;Two Course Text Books&amp;quot;&quot;/&gt;&lt;property id=&quot;20307&quot; value=&quot;271&quot;/&gt;&lt;/object&gt;&lt;object type=&quot;3&quot; unique_id=&quot;10035&quot;&gt;&lt;property id=&quot;20148&quot; value=&quot;5&quot;/&gt;&lt;property id=&quot;20300&quot; value=&quot;Slide 14 - &amp;quot;My Expectations&amp;quot;&quot;/&gt;&lt;property id=&quot;20307&quot; value=&quot;272&quot;/&gt;&lt;/object&gt;&lt;object type=&quot;3&quot; unique_id=&quot;10036&quot;&gt;&lt;property id=&quot;20148&quot; value=&quot;5&quot;/&gt;&lt;property id=&quot;20300&quot; value=&quot;Slide 15 - &amp;quot;My Expectations&amp;quot;&quot;/&gt;&lt;property id=&quot;20307&quot; value=&quot;273&quot;/&gt;&lt;/object&gt;&lt;object type=&quot;3&quot; unique_id=&quot;10037&quot;&gt;&lt;property id=&quot;20148&quot; value=&quot;5&quot;/&gt;&lt;property id=&quot;20300&quot; value=&quot;Slide 16 - &amp;quot;Things to think about&amp;quot;&quot;/&gt;&lt;property id=&quot;20307&quot; value=&quot;274&quot;/&gt;&lt;/object&gt;&lt;object type=&quot;3&quot; unique_id=&quot;10038&quot;&gt;&lt;property id=&quot;20148&quot; value=&quot;5&quot;/&gt;&lt;property id=&quot;20300&quot; value=&quot;Slide 17 - &amp;quot;Academic Integrity&amp;quot;&quot;/&gt;&lt;property id=&quot;20307&quot; value=&quot;275&quot;/&gt;&lt;/object&gt;&lt;object type=&quot;3&quot; unique_id=&quot;10039&quot;&gt;&lt;property id=&quot;20148&quot; value=&quot;5&quot;/&gt;&lt;property id=&quot;20300&quot; value=&quot;Slide 18 - &amp;quot;What is an Academic Offence?&amp;quot;&quot;/&gt;&lt;property id=&quot;20307&quot; value=&quot;276&quot;/&gt;&lt;/object&gt;&lt;object type=&quot;3&quot; unique_id=&quot;10040&quot;&gt;&lt;property id=&quot;20148&quot; value=&quot;5&quot;/&gt;&lt;property id=&quot;20300&quot; value=&quot;Slide 19 - &amp;quot;Penalties for Academic Offences&amp;quot;&quot;/&gt;&lt;property id=&quot;20307&quot; value=&quot;277&quot;/&gt;&lt;/object&gt;&lt;object type=&quot;3&quot; unique_id=&quot;10041&quot;&gt;&lt;property id=&quot;20148&quot; value=&quot;5&quot;/&gt;&lt;property id=&quot;20300&quot; value=&quot;Slide 20 - &amp;quot;Cheating Includes  (but is not limited to…)&amp;quot;&quot;/&gt;&lt;property id=&quot;20307&quot; value=&quot;278&quot;/&gt;&lt;/object&gt;&lt;object type=&quot;3&quot; unique_id=&quot;10042&quot;&gt;&lt;property id=&quot;20148&quot; value=&quot;5&quot;/&gt;&lt;property id=&quot;20300&quot; value=&quot;Slide 21 - &amp;quot;Cheating Includes…&amp;quot;&quot;/&gt;&lt;property id=&quot;20307&quot; value=&quot;279&quot;/&gt;&lt;/object&gt;&lt;object type=&quot;3&quot; unique_id=&quot;10043&quot;&gt;&lt;property id=&quot;20148&quot; value=&quot;5&quot;/&gt;&lt;property id=&quot;20300&quot; value=&quot;Slide 22 - &amp;quot;Cheating Includes…&amp;quot;&quot;/&gt;&lt;property id=&quot;20307&quot; value=&quot;280&quot;/&gt;&lt;/object&gt;&lt;object type=&quot;3&quot; unique_id=&quot;10044&quot;&gt;&lt;property id=&quot;20148&quot; value=&quot;5&quot;/&gt;&lt;property id=&quot;20300&quot; value=&quot;Slide 23 - &amp;quot;Policies  (in FOL Content on our Course Site)&amp;quot;&quot;/&gt;&lt;property id=&quot;20307&quot; value=&quot;281&quot;/&gt;&lt;/object&gt;&lt;object type=&quot;3&quot; unique_id=&quot;10045&quot;&gt;&lt;property id=&quot;20148&quot; value=&quot;5&quot;/&gt;&lt;property id=&quot;20300&quot; value=&quot;Slide 24 - &amp;quot;Academic Integrity Module&amp;quot;&quot;/&gt;&lt;property id=&quot;20307&quot; value=&quot;282&quot;/&gt;&lt;/object&gt;&lt;object type=&quot;3&quot; unique_id=&quot;10046&quot;&gt;&lt;property id=&quot;20148&quot; value=&quot;5&quot;/&gt;&lt;property id=&quot;20300&quot; value=&quot;Slide 25 - &amp;quot;Citing the APA Way&amp;quot;&quot;/&gt;&lt;property id=&quot;20307&quot; value=&quot;283&quot;/&gt;&lt;/object&gt;&lt;object type=&quot;3&quot; unique_id=&quot;10047&quot;&gt;&lt;property id=&quot;20148&quot; value=&quot;5&quot;/&gt;&lt;property id=&quot;20300&quot; value=&quot;Slide 26 - &amp;quot;Citations Using APA Part 1: In-text citation&amp;quot;&quot;/&gt;&lt;property id=&quot;20307&quot; value=&quot;284&quot;/&gt;&lt;/object&gt;&lt;object type=&quot;3&quot; unique_id=&quot;10048&quot;&gt;&lt;property id=&quot;20148&quot; value=&quot;5&quot;/&gt;&lt;property id=&quot;20300&quot; value=&quot;Slide 27 - &amp;quot;Citations Using APA: Part 2: Reference Page at the end of the Assignment&amp;quot;&quot;/&gt;&lt;property id=&quot;20307&quot; value=&quot;285&quot;/&gt;&lt;/object&gt;&lt;object type=&quot;3&quot; unique_id=&quot;10049&quot;&gt;&lt;property id=&quot;20148&quot; value=&quot;5&quot;/&gt;&lt;property id=&quot;20300&quot; value=&quot;Slide 28 - &amp;quot;Citing Course Templates/ PowerPoints for Assignments&amp;quot;&quot;/&gt;&lt;property id=&quot;20307&quot; value=&quot;286&quot;/&gt;&lt;/object&gt;&lt;object type=&quot;3&quot; unique_id=&quot;10050&quot;&gt;&lt;property id=&quot;20148&quot; value=&quot;5&quot;/&gt;&lt;property id=&quot;20300&quot; value=&quot;Slide 29 - &amp;quot;Policies  (in FOL Content on our Course Site)&amp;quot;&quot;/&gt;&lt;property id=&quot;20307&quot; value=&quot;287&quot;/&gt;&lt;/object&gt;&lt;object type=&quot;3&quot; unique_id=&quot;10051&quot;&gt;&lt;property id=&quot;20148&quot; value=&quot;5&quot;/&gt;&lt;property id=&quot;20300&quot; value=&quot;Slide 30 - &amp;quot;Form Teams for the Course&amp;quot;&quot;/&gt;&lt;property id=&quot;20307&quot; value=&quot;288&quot;/&gt;&lt;/object&gt;&lt;object type=&quot;3&quot; unique_id=&quot;10052&quot;&gt;&lt;property id=&quot;20148&quot; value=&quot;5&quot;/&gt;&lt;property id=&quot;20300&quot; value=&quot;Slide 31 - &amp;quot;Your Task This Week&amp;quot;&quot;/&gt;&lt;property id=&quot;20307&quot; value=&quot;289&quot;/&gt;&lt;/object&gt;&lt;object type=&quot;3&quot; unique_id=&quot;10053&quot;&gt;&lt;property id=&quot;20148&quot; value=&quot;5&quot;/&gt;&lt;property id=&quot;20300&quot; value=&quot;Slide 32 - &amp;quot;Before Next Week’s Class&amp;quot;&quot;/&gt;&lt;property id=&quot;20307&quot; value=&quot;290&quot;/&gt;&lt;/object&gt;&lt;object type=&quot;3&quot; unique_id=&quot;10054&quot;&gt;&lt;property id=&quot;20148&quot; value=&quot;5&quot;/&gt;&lt;property id=&quot;20300&quot; value=&quot;Slide 33 - &amp;quot;Come to class with&amp;quot;&quot;/&gt;&lt;property id=&quot;20307&quot; value=&quot;291&quot;/&gt;&lt;/object&gt;&lt;object type=&quot;3&quot; unique_id=&quot;10055&quot;&gt;&lt;property id=&quot;20148&quot; value=&quot;5&quot;/&gt;&lt;property id=&quot;20300&quot; value=&quot;Slide 34 - &amp;quot;Summary&amp;quot;&quot;/&gt;&lt;property id=&quot;20307&quot; value=&quot;292&quot;/&gt;&lt;/object&gt;&lt;/object&gt;&lt;object type=&quot;8&quot; unique_id=&quot;10091&quot;&gt;&lt;/object&gt;&lt;/object&gt;&lt;/database&gt;"/>
  <p:tag name="SECTOMILLISECCONVERTED" val="1"/>
</p:tagLst>
</file>

<file path=ppt/theme/theme1.xml><?xml version="1.0" encoding="utf-8"?>
<a:theme xmlns:a="http://schemas.openxmlformats.org/drawingml/2006/main" name="LKSB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KSB_PowerPoint_Template [Read-Only]" id="{42CBF927-25A3-4E8B-A82E-1F879174CF65}" vid="{A36FA767-59C6-45C5-857E-46233CC670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LKSB_PowerPoint_Template copy</Template>
  <TotalTime>4651</TotalTime>
  <Words>3065</Words>
  <Application>Microsoft Office PowerPoint</Application>
  <PresentationFormat>On-screen Show (4:3)</PresentationFormat>
  <Paragraphs>265</Paragraphs>
  <Slides>27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Trebuchet MS</vt:lpstr>
      <vt:lpstr>LKSB_PowerPoint_Template</vt:lpstr>
      <vt:lpstr>MGMT 6057   contemporary business management</vt:lpstr>
      <vt:lpstr>Agenda</vt:lpstr>
      <vt:lpstr>What is accounting?</vt:lpstr>
      <vt:lpstr>Managerial accounting</vt:lpstr>
      <vt:lpstr>Financial accounting</vt:lpstr>
      <vt:lpstr>bookkeeping</vt:lpstr>
      <vt:lpstr>Three key financial  accounting statements</vt:lpstr>
      <vt:lpstr>Income statement</vt:lpstr>
      <vt:lpstr>PowerPoint Presentation</vt:lpstr>
      <vt:lpstr>Balance sheet</vt:lpstr>
      <vt:lpstr>PowerPoint Presentation</vt:lpstr>
      <vt:lpstr>Statement of cash flow</vt:lpstr>
      <vt:lpstr>PowerPoint Presentation</vt:lpstr>
      <vt:lpstr>Cash flow forecast</vt:lpstr>
      <vt:lpstr>Cash flow forecast</vt:lpstr>
      <vt:lpstr>Break-even analysis</vt:lpstr>
      <vt:lpstr>Break-even analysis</vt:lpstr>
      <vt:lpstr>Break-even analysis: example</vt:lpstr>
      <vt:lpstr>Break-even analysis: example solution</vt:lpstr>
      <vt:lpstr>Break Even Analysis question</vt:lpstr>
      <vt:lpstr>Financial statement analysis</vt:lpstr>
      <vt:lpstr>Profitability ratios</vt:lpstr>
      <vt:lpstr>Liquidity ratios</vt:lpstr>
      <vt:lpstr>Debt ratios</vt:lpstr>
      <vt:lpstr>Efficiency ratios</vt:lpstr>
      <vt:lpstr>Comparing financial statements (Annually or Quarterly) - examples</vt:lpstr>
      <vt:lpstr>Relevance for project managers and business owners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katiewilson140@gmail.com</dc:creator>
  <cp:lastModifiedBy>McQueen, Chantal</cp:lastModifiedBy>
  <cp:revision>381</cp:revision>
  <cp:lastPrinted>2019-05-21T14:51:34Z</cp:lastPrinted>
  <dcterms:created xsi:type="dcterms:W3CDTF">2016-07-21T01:47:58Z</dcterms:created>
  <dcterms:modified xsi:type="dcterms:W3CDTF">2024-02-15T14:28:20Z</dcterms:modified>
</cp:coreProperties>
</file>